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62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30" y="6384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vert="horz"/>
          <a:lstStyle/>
          <a:p>
            <a:pPr>
              <a:defRPr/>
            </a:pPr>
            <a:r>
              <a:rPr lang="en-US" dirty="0"/>
              <a:t>Sugar </a:t>
            </a:r>
            <a:r>
              <a:rPr lang="en-US" dirty="0" smtClean="0"/>
              <a:t>Production (MT)</a:t>
            </a:r>
            <a:endParaRPr lang="en-US" dirty="0"/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Production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cat>
            <c:numRef>
              <c:f>Sheet1!$A$2:$A$6</c:f>
              <c:numCache>
                <c:formatCode>General</c:formatCode>
                <c:ptCount val="5"/>
                <c:pt idx="0">
                  <c:v>2025</c:v>
                </c:pt>
                <c:pt idx="1">
                  <c:v>2024</c:v>
                </c:pt>
                <c:pt idx="2">
                  <c:v>2023</c:v>
                </c:pt>
                <c:pt idx="3">
                  <c:v>2022</c:v>
                </c:pt>
                <c:pt idx="4">
                  <c:v>2021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 formatCode="_(* #,##0_);_(* \(#,##0\);_(* &quot;-&quot;??_);_(@_)">
                  <c:v>1024</c:v>
                </c:pt>
                <c:pt idx="1">
                  <c:v>0</c:v>
                </c:pt>
                <c:pt idx="2" formatCode="_(* #,##0_);_(* \(#,##0\);_(* &quot;-&quot;??_);_(@_)">
                  <c:v>3902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1E1A-402D-80B9-CCE9E159AEFF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162640640"/>
        <c:axId val="174530944"/>
      </c:barChart>
      <c:catAx>
        <c:axId val="1626406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en-US"/>
          </a:p>
        </c:txPr>
        <c:crossAx val="174530944"/>
        <c:crosses val="autoZero"/>
        <c:auto val="1"/>
        <c:lblAlgn val="ctr"/>
        <c:lblOffset val="100"/>
        <c:noMultiLvlLbl val="0"/>
      </c:catAx>
      <c:valAx>
        <c:axId val="174530944"/>
        <c:scaling>
          <c:orientation val="minMax"/>
        </c:scaling>
        <c:delete val="1"/>
        <c:axPos val="l"/>
        <c:numFmt formatCode="_(* #,##0_);_(* \(#,##0\);_(* &quot;-&quot;??_);_(@_)" sourceLinked="1"/>
        <c:majorTickMark val="none"/>
        <c:minorTickMark val="none"/>
        <c:tickLblPos val="nextTo"/>
        <c:crossAx val="16264064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400">
          <a:latin typeface="Calisto MT" pitchFamily="18" charset="0"/>
        </a:defRPr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vert="horz"/>
          <a:lstStyle/>
          <a:p>
            <a:pPr>
              <a:defRPr/>
            </a:pPr>
            <a:r>
              <a:rPr lang="en-US" dirty="0"/>
              <a:t>Sugar </a:t>
            </a:r>
            <a:r>
              <a:rPr lang="en-US" dirty="0" smtClean="0"/>
              <a:t>Recovery (% age)</a:t>
            </a:r>
            <a:endParaRPr lang="en-US" dirty="0"/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Sugar Recovery</c:v>
                </c:pt>
              </c:strCache>
            </c:strRef>
          </c:tx>
          <c:spPr>
            <a:solidFill>
              <a:srgbClr val="00B050"/>
            </a:solidFill>
            <a:ln>
              <a:noFill/>
            </a:ln>
            <a:effectLst/>
          </c:spPr>
          <c:invertIfNegative val="0"/>
          <c:cat>
            <c:numRef>
              <c:f>Sheet1!$A$2:$A$6</c:f>
              <c:numCache>
                <c:formatCode>General</c:formatCode>
                <c:ptCount val="5"/>
                <c:pt idx="0">
                  <c:v>2025</c:v>
                </c:pt>
                <c:pt idx="1">
                  <c:v>2024</c:v>
                </c:pt>
                <c:pt idx="2">
                  <c:v>2023</c:v>
                </c:pt>
                <c:pt idx="3">
                  <c:v>2022</c:v>
                </c:pt>
                <c:pt idx="4">
                  <c:v>2021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6.65</c:v>
                </c:pt>
                <c:pt idx="1">
                  <c:v>0</c:v>
                </c:pt>
                <c:pt idx="2">
                  <c:v>9.23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9AF9-4FB7-B8A0-52F72921D3EF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156628480"/>
        <c:axId val="174255104"/>
      </c:barChart>
      <c:catAx>
        <c:axId val="15662848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en-US"/>
          </a:p>
        </c:txPr>
        <c:crossAx val="174255104"/>
        <c:crosses val="autoZero"/>
        <c:auto val="1"/>
        <c:lblAlgn val="ctr"/>
        <c:lblOffset val="100"/>
        <c:noMultiLvlLbl val="0"/>
      </c:catAx>
      <c:valAx>
        <c:axId val="174255104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5662848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400">
          <a:latin typeface="Calisto MT" pitchFamily="18" charset="0"/>
        </a:defRPr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vert="horz"/>
          <a:lstStyle/>
          <a:p>
            <a:pPr>
              <a:defRPr/>
            </a:pPr>
            <a:r>
              <a:rPr lang="en-US" dirty="0" smtClean="0"/>
              <a:t>Sales (Rs in Million)</a:t>
            </a:r>
            <a:endParaRPr lang="en-US" dirty="0"/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solidFill>
              <a:srgbClr val="00B050">
                <a:alpha val="70000"/>
              </a:srgbClr>
            </a:solidFill>
            <a:ln>
              <a:noFill/>
            </a:ln>
            <a:effectLst/>
          </c:spPr>
          <c:invertIfNegative val="0"/>
          <c:cat>
            <c:numRef>
              <c:f>Sheet1!$A$2:$A$6</c:f>
              <c:numCache>
                <c:formatCode>General</c:formatCode>
                <c:ptCount val="5"/>
                <c:pt idx="0">
                  <c:v>2025</c:v>
                </c:pt>
                <c:pt idx="1">
                  <c:v>2024</c:v>
                </c:pt>
                <c:pt idx="2">
                  <c:v>2023</c:v>
                </c:pt>
                <c:pt idx="3">
                  <c:v>2022</c:v>
                </c:pt>
                <c:pt idx="4">
                  <c:v>2021</c:v>
                </c:pt>
              </c:numCache>
            </c:numRef>
          </c:cat>
          <c:val>
            <c:numRef>
              <c:f>Sheet1!$B$2:$B$6</c:f>
              <c:numCache>
                <c:formatCode>General</c:formatCode>
                <c:ptCount val="5"/>
                <c:pt idx="0">
                  <c:v>273.70999999999998</c:v>
                </c:pt>
                <c:pt idx="1">
                  <c:v>0</c:v>
                </c:pt>
                <c:pt idx="2" formatCode="#,##0.00_);\(#,##0.00\)">
                  <c:v>385.28215399999999</c:v>
                </c:pt>
                <c:pt idx="3">
                  <c:v>0</c:v>
                </c:pt>
                <c:pt idx="4">
                  <c:v>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C42-4D33-A901-691E4C91072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303209472"/>
        <c:axId val="310055296"/>
      </c:barChart>
      <c:catAx>
        <c:axId val="30320947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5875" cap="flat" cmpd="sng" algn="ctr">
            <a:solidFill>
              <a:schemeClr val="tx1">
                <a:lumMod val="25000"/>
                <a:lumOff val="7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en-US"/>
          </a:p>
        </c:txPr>
        <c:crossAx val="310055296"/>
        <c:crosses val="autoZero"/>
        <c:auto val="1"/>
        <c:lblAlgn val="ctr"/>
        <c:lblOffset val="100"/>
        <c:noMultiLvlLbl val="0"/>
      </c:catAx>
      <c:valAx>
        <c:axId val="31005529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3032094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400">
          <a:latin typeface="Calisto MT" pitchFamily="18" charset="0"/>
        </a:defRPr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en-US" dirty="0"/>
              <a:t>Operating </a:t>
            </a:r>
            <a:r>
              <a:rPr lang="en-US" dirty="0" smtClean="0"/>
              <a:t>Loss (Rs</a:t>
            </a:r>
            <a:r>
              <a:rPr lang="en-US" baseline="0" dirty="0" smtClean="0"/>
              <a:t> in Million)</a:t>
            </a:r>
            <a:endParaRPr lang="en-US" dirty="0"/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Operating Loss</c:v>
                </c:pt>
              </c:strCache>
            </c:strRef>
          </c:tx>
          <c:spPr>
            <a:solidFill>
              <a:srgbClr val="FF0000"/>
            </a:solidFill>
            <a:ln>
              <a:noFill/>
            </a:ln>
            <a:effectLst/>
          </c:spPr>
          <c:invertIfNegative val="0"/>
          <c:cat>
            <c:numRef>
              <c:f>Sheet1!$A$2:$A$6</c:f>
              <c:numCache>
                <c:formatCode>General</c:formatCode>
                <c:ptCount val="5"/>
                <c:pt idx="0">
                  <c:v>2025</c:v>
                </c:pt>
                <c:pt idx="1">
                  <c:v>2024</c:v>
                </c:pt>
                <c:pt idx="2">
                  <c:v>2023</c:v>
                </c:pt>
                <c:pt idx="3">
                  <c:v>2022</c:v>
                </c:pt>
                <c:pt idx="4">
                  <c:v>2021</c:v>
                </c:pt>
              </c:numCache>
            </c:numRef>
          </c:cat>
          <c:val>
            <c:numRef>
              <c:f>Sheet1!$B$2:$B$6</c:f>
              <c:numCache>
                <c:formatCode>#,##0.00_);\(#,##0.00\)</c:formatCode>
                <c:ptCount val="5"/>
                <c:pt idx="0">
                  <c:v>-265.31</c:v>
                </c:pt>
                <c:pt idx="1">
                  <c:v>-220.52867800000001</c:v>
                </c:pt>
                <c:pt idx="2">
                  <c:v>-491.64058599999998</c:v>
                </c:pt>
                <c:pt idx="3">
                  <c:v>-221.32</c:v>
                </c:pt>
                <c:pt idx="4">
                  <c:v>-232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2A76-4320-BB75-282CA341B2DD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-25"/>
        <c:axId val="175568768"/>
        <c:axId val="275447808"/>
      </c:barChart>
      <c:catAx>
        <c:axId val="1755687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vert="horz"/>
          <a:lstStyle/>
          <a:p>
            <a:pPr>
              <a:defRPr/>
            </a:pPr>
            <a:endParaRPr lang="en-US"/>
          </a:p>
        </c:txPr>
        <c:crossAx val="275447808"/>
        <c:crosses val="autoZero"/>
        <c:auto val="1"/>
        <c:lblAlgn val="ctr"/>
        <c:lblOffset val="100"/>
        <c:noMultiLvlLbl val="0"/>
      </c:catAx>
      <c:valAx>
        <c:axId val="275447808"/>
        <c:scaling>
          <c:orientation val="minMax"/>
        </c:scaling>
        <c:delete val="1"/>
        <c:axPos val="l"/>
        <c:numFmt formatCode="#,##0.00_);\(#,##0.00\)" sourceLinked="1"/>
        <c:majorTickMark val="none"/>
        <c:minorTickMark val="none"/>
        <c:tickLblPos val="nextTo"/>
        <c:crossAx val="175568768"/>
        <c:crosses val="autoZero"/>
        <c:crossBetween val="between"/>
      </c:valAx>
    </c:plotArea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 sz="1400">
          <a:latin typeface="Calisto MT" pitchFamily="18" charset="0"/>
        </a:defRPr>
      </a:pPr>
      <a:endParaRPr lang="en-US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6A7A2-EA63-4A27-B112-016D4CCFDC53}" type="datetimeFigureOut">
              <a:rPr lang="en-US" smtClean="0"/>
              <a:t>26/02/2026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B2CB591-39FC-4E94-9425-D2AB6C0BCD12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6A7A2-EA63-4A27-B112-016D4CCFDC53}" type="datetimeFigureOut">
              <a:rPr lang="en-US" smtClean="0"/>
              <a:t>26/02/2026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2B2CB591-39FC-4E94-9425-D2AB6C0BCD12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6A7A2-EA63-4A27-B112-016D4CCFDC53}" type="datetimeFigureOut">
              <a:rPr lang="en-US" smtClean="0"/>
              <a:t>26/02/2026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B2CB591-39FC-4E94-9425-D2AB6C0BCD1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9BD6A7A2-EA63-4A27-B112-016D4CCFDC53}" type="datetimeFigureOut">
              <a:rPr lang="en-US" smtClean="0"/>
              <a:t>26/02/2026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CB591-39FC-4E94-9425-D2AB6C0BCD12}" type="slidenum">
              <a:rPr lang="en-US" smtClean="0"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6A7A2-EA63-4A27-B112-016D4CCFDC53}" type="datetimeFigureOut">
              <a:rPr lang="en-US" smtClean="0"/>
              <a:t>26/02/2026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2B2CB591-39FC-4E94-9425-D2AB6C0BCD12}" type="slidenum">
              <a:rPr lang="en-US" smtClean="0"/>
              <a:t>‹#›</a:t>
            </a:fld>
            <a:endParaRPr lang="en-US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6A7A2-EA63-4A27-B112-016D4CCFDC53}" type="datetimeFigureOut">
              <a:rPr lang="en-US" smtClean="0"/>
              <a:t>26/02/2026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2B2CB591-39FC-4E94-9425-D2AB6C0BCD1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6A7A2-EA63-4A27-B112-016D4CCFDC53}" type="datetimeFigureOut">
              <a:rPr lang="en-US" smtClean="0"/>
              <a:t>26/02/2026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B2CB591-39FC-4E94-9425-D2AB6C0BCD1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B2CB591-39FC-4E94-9425-D2AB6C0BCD12}" type="slidenum">
              <a:rPr lang="en-US" smtClean="0"/>
              <a:t>‹#›</a:t>
            </a:fld>
            <a:endParaRPr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6A7A2-EA63-4A27-B112-016D4CCFDC53}" type="datetimeFigureOut">
              <a:rPr lang="en-US" smtClean="0"/>
              <a:t>26/02/2026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2B2CB591-39FC-4E94-9425-D2AB6C0BCD1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9BD6A7A2-EA63-4A27-B112-016D4CCFDC53}" type="datetimeFigureOut">
              <a:rPr lang="en-US" smtClean="0"/>
              <a:t>26/02/2026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6A7A2-EA63-4A27-B112-016D4CCFDC53}" type="datetimeFigureOut">
              <a:rPr lang="en-US" smtClean="0"/>
              <a:t>26/02/2026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2CB591-39FC-4E94-9425-D2AB6C0BCD1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2B2CB591-39FC-4E94-9425-D2AB6C0BCD12}" type="slidenum">
              <a:rPr lang="en-US" smtClean="0"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6A7A2-EA63-4A27-B112-016D4CCFDC53}" type="datetimeFigureOut">
              <a:rPr lang="en-US" smtClean="0"/>
              <a:t>26/02/2026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9BD6A7A2-EA63-4A27-B112-016D4CCFDC53}" type="datetimeFigureOut">
              <a:rPr lang="en-US" smtClean="0"/>
              <a:t>26/02/2026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2B2CB591-39FC-4E94-9425-D2AB6C0BCD12}" type="slidenum">
              <a:rPr lang="en-US" smtClean="0"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mailto:saleem.magsi@maccagroup.com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body" idx="1"/>
          </p:nvPr>
        </p:nvSpPr>
        <p:spPr>
          <a:xfrm>
            <a:off x="228600" y="2590800"/>
            <a:ext cx="8610600" cy="3962400"/>
          </a:xfrm>
          <a:noFill/>
          <a:ln>
            <a:noFill/>
          </a:ln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US" sz="2800" dirty="0" smtClean="0">
              <a:latin typeface="Verdana" pitchFamily="34" charset="0"/>
              <a:ea typeface="Verdana" pitchFamily="34" charset="0"/>
            </a:endParaRPr>
          </a:p>
          <a:p>
            <a:pPr marL="0" indent="0" algn="ctr">
              <a:buNone/>
            </a:pPr>
            <a:r>
              <a:rPr lang="en-US" sz="2000" dirty="0" smtClean="0">
                <a:latin typeface="Calisto MT" pitchFamily="18" charset="0"/>
                <a:ea typeface="Verdana" pitchFamily="34" charset="0"/>
              </a:rPr>
              <a:t>Corporate </a:t>
            </a:r>
            <a:r>
              <a:rPr lang="en-US" sz="2000" dirty="0">
                <a:latin typeface="Calisto MT" pitchFamily="18" charset="0"/>
                <a:ea typeface="Verdana" pitchFamily="34" charset="0"/>
              </a:rPr>
              <a:t>Briefing Session (CBS) </a:t>
            </a:r>
            <a:endParaRPr lang="en-US" sz="2000" dirty="0" smtClean="0">
              <a:latin typeface="Calisto MT" pitchFamily="18" charset="0"/>
              <a:ea typeface="Verdana" pitchFamily="34" charset="0"/>
            </a:endParaRPr>
          </a:p>
          <a:p>
            <a:pPr marL="0" indent="0" algn="ctr">
              <a:buNone/>
            </a:pPr>
            <a:r>
              <a:rPr lang="en-US" sz="2000" dirty="0" smtClean="0">
                <a:latin typeface="Calisto MT" pitchFamily="18" charset="0"/>
                <a:ea typeface="Verdana" pitchFamily="34" charset="0"/>
              </a:rPr>
              <a:t>FY 2025 (Year </a:t>
            </a:r>
            <a:r>
              <a:rPr lang="en-US" sz="2000" dirty="0">
                <a:latin typeface="Calisto MT" pitchFamily="18" charset="0"/>
                <a:ea typeface="Verdana" pitchFamily="34" charset="0"/>
              </a:rPr>
              <a:t>Ended 30 September 2025)</a:t>
            </a:r>
            <a:endParaRPr lang="en-US" sz="2000" dirty="0" smtClean="0">
              <a:latin typeface="Calisto MT" pitchFamily="18" charset="0"/>
              <a:ea typeface="Verdana" pitchFamily="34" charset="0"/>
            </a:endParaRPr>
          </a:p>
          <a:p>
            <a:pPr algn="ctr"/>
            <a:endParaRPr lang="en-US" sz="2000" dirty="0">
              <a:latin typeface="Calisto MT" pitchFamily="18" charset="0"/>
              <a:ea typeface="Verdana" pitchFamily="34" charset="0"/>
            </a:endParaRPr>
          </a:p>
          <a:p>
            <a:pPr marL="0" indent="0" algn="ctr">
              <a:buNone/>
            </a:pPr>
            <a:r>
              <a:rPr lang="en-US" sz="2000" dirty="0" smtClean="0">
                <a:latin typeface="Calisto MT" pitchFamily="18" charset="0"/>
                <a:ea typeface="Verdana" pitchFamily="34" charset="0"/>
              </a:rPr>
              <a:t>Prepared in compliance with PSX Regulations (Clause 5.7A) &amp; SECP Guidelines Mandatory Hybrid CBS based on Audited Financial Statements</a:t>
            </a:r>
            <a:endParaRPr lang="en-US" sz="2000" dirty="0">
              <a:latin typeface="Calisto MT" pitchFamily="18" charset="0"/>
              <a:ea typeface="Verdana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81000"/>
            <a:ext cx="8534400" cy="1524000"/>
          </a:xfr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n-US" sz="8000" b="1" dirty="0">
                <a:latin typeface="Verdana" pitchFamily="34" charset="0"/>
                <a:ea typeface="Verdana" pitchFamily="34" charset="0"/>
              </a:rPr>
              <a:t/>
            </a:r>
            <a:br>
              <a:rPr lang="en-US" sz="8000" b="1" dirty="0">
                <a:latin typeface="Verdana" pitchFamily="34" charset="0"/>
                <a:ea typeface="Verdana" pitchFamily="34" charset="0"/>
              </a:rPr>
            </a:br>
            <a:r>
              <a:rPr lang="en-US" sz="8000" b="1" dirty="0">
                <a:latin typeface="Verdana" pitchFamily="34" charset="0"/>
                <a:ea typeface="Verdana" pitchFamily="34" charset="0"/>
              </a:rPr>
              <a:t/>
            </a:r>
            <a:br>
              <a:rPr lang="en-US" sz="8000" b="1" dirty="0">
                <a:latin typeface="Verdana" pitchFamily="34" charset="0"/>
                <a:ea typeface="Verdana" pitchFamily="34" charset="0"/>
              </a:rPr>
            </a:br>
            <a:r>
              <a:rPr lang="en-US" sz="8000" b="1" dirty="0">
                <a:latin typeface="Verdana" pitchFamily="34" charset="0"/>
                <a:ea typeface="Verdana" pitchFamily="34" charset="0"/>
              </a:rPr>
              <a:t/>
            </a:r>
            <a:br>
              <a:rPr lang="en-US" sz="8000" b="1" dirty="0">
                <a:latin typeface="Verdana" pitchFamily="34" charset="0"/>
                <a:ea typeface="Verdana" pitchFamily="34" charset="0"/>
              </a:rPr>
            </a:br>
            <a:r>
              <a:rPr lang="en-US" sz="8000" b="1" dirty="0">
                <a:latin typeface="Verdana" pitchFamily="34" charset="0"/>
                <a:ea typeface="Verdana" pitchFamily="34" charset="0"/>
              </a:rPr>
              <a:t/>
            </a:r>
            <a:br>
              <a:rPr lang="en-US" sz="8000" b="1" dirty="0">
                <a:latin typeface="Verdana" pitchFamily="34" charset="0"/>
                <a:ea typeface="Verdana" pitchFamily="34" charset="0"/>
              </a:rPr>
            </a:br>
            <a:r>
              <a:rPr lang="en-US" sz="8000" b="1" dirty="0">
                <a:latin typeface="Verdana" pitchFamily="34" charset="0"/>
                <a:ea typeface="Verdana" pitchFamily="34" charset="0"/>
              </a:rPr>
              <a:t/>
            </a:r>
            <a:br>
              <a:rPr lang="en-US" sz="8000" b="1" dirty="0">
                <a:latin typeface="Verdana" pitchFamily="34" charset="0"/>
                <a:ea typeface="Verdana" pitchFamily="34" charset="0"/>
              </a:rPr>
            </a:br>
            <a:r>
              <a:rPr lang="en-US" sz="8000" b="1" dirty="0" smtClean="0">
                <a:latin typeface="Verdana" pitchFamily="34" charset="0"/>
                <a:ea typeface="Verdana" pitchFamily="34" charset="0"/>
              </a:rPr>
              <a:t/>
            </a:r>
            <a:br>
              <a:rPr lang="en-US" sz="8000" b="1" dirty="0" smtClean="0">
                <a:latin typeface="Verdana" pitchFamily="34" charset="0"/>
                <a:ea typeface="Verdana" pitchFamily="34" charset="0"/>
              </a:rPr>
            </a:br>
            <a:r>
              <a:rPr lang="en-US" sz="8000" b="1" dirty="0">
                <a:latin typeface="Verdana" pitchFamily="34" charset="0"/>
                <a:ea typeface="Verdana" pitchFamily="34" charset="0"/>
              </a:rPr>
              <a:t/>
            </a:r>
            <a:br>
              <a:rPr lang="en-US" sz="8000" b="1" dirty="0">
                <a:latin typeface="Verdana" pitchFamily="34" charset="0"/>
                <a:ea typeface="Verdana" pitchFamily="34" charset="0"/>
              </a:rPr>
            </a:br>
            <a:r>
              <a:rPr lang="en-US" sz="8000" b="1" dirty="0" smtClean="0">
                <a:latin typeface="Verdana" pitchFamily="34" charset="0"/>
                <a:ea typeface="Verdana" pitchFamily="34" charset="0"/>
              </a:rPr>
              <a:t/>
            </a:r>
            <a:br>
              <a:rPr lang="en-US" sz="8000" b="1" dirty="0" smtClean="0">
                <a:latin typeface="Verdana" pitchFamily="34" charset="0"/>
                <a:ea typeface="Verdana" pitchFamily="34" charset="0"/>
              </a:rPr>
            </a:br>
            <a:r>
              <a:rPr lang="en-US" sz="4800" b="1" dirty="0" smtClean="0">
                <a:latin typeface="Calisto MT" pitchFamily="18" charset="0"/>
                <a:ea typeface="Verdana" pitchFamily="34" charset="0"/>
              </a:rPr>
              <a:t>ABDULLAH </a:t>
            </a:r>
            <a:r>
              <a:rPr lang="en-US" sz="4800" b="1" dirty="0">
                <a:latin typeface="Calisto MT" pitchFamily="18" charset="0"/>
                <a:ea typeface="Verdana" pitchFamily="34" charset="0"/>
              </a:rPr>
              <a:t>SHAH GHAZI SUGAR MILLS </a:t>
            </a:r>
            <a:r>
              <a:rPr lang="en-US" sz="4800" b="1" dirty="0" smtClean="0">
                <a:latin typeface="Calisto MT" pitchFamily="18" charset="0"/>
                <a:ea typeface="Verdana" pitchFamily="34" charset="0"/>
              </a:rPr>
              <a:t>LIMITED</a:t>
            </a:r>
            <a:endParaRPr lang="en-US" sz="4800" dirty="0">
              <a:latin typeface="Calisto MT" pitchFamily="18" charset="0"/>
              <a:ea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9672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smtClean="0">
                <a:solidFill>
                  <a:schemeClr val="accent1"/>
                </a:solidFill>
                <a:latin typeface="Calisto MT" pitchFamily="18" charset="0"/>
                <a:ea typeface="Verdana" pitchFamily="34" charset="0"/>
              </a:rPr>
              <a:t>CONTENTS</a:t>
            </a:r>
            <a:endParaRPr lang="en-US" sz="3600" b="1" dirty="0">
              <a:solidFill>
                <a:schemeClr val="accent1"/>
              </a:solidFill>
              <a:latin typeface="Calisto MT" pitchFamily="18" charset="0"/>
              <a:ea typeface="Verdana" pitchFamily="34" charset="0"/>
            </a:endParaRPr>
          </a:p>
        </p:txBody>
      </p:sp>
      <p:sp>
        <p:nvSpPr>
          <p:cNvPr id="2" name="Subtitle 1"/>
          <p:cNvSpPr>
            <a:spLocks noGrp="1"/>
          </p:cNvSpPr>
          <p:nvPr>
            <p:ph type="subTitle" idx="4294967295"/>
          </p:nvPr>
        </p:nvSpPr>
        <p:spPr>
          <a:xfrm>
            <a:off x="304800" y="1600200"/>
            <a:ext cx="8458200" cy="4648200"/>
          </a:xfrm>
        </p:spPr>
        <p:txBody>
          <a:bodyPr>
            <a:normAutofit/>
          </a:bodyPr>
          <a:lstStyle/>
          <a:p>
            <a:pPr marL="342900" indent="-342900" algn="l">
              <a:buFont typeface="+mj-lt"/>
              <a:buAutoNum type="arabicPeriod"/>
            </a:pPr>
            <a:r>
              <a:rPr lang="en-US" sz="2400" dirty="0" smtClean="0">
                <a:latin typeface="Calisto MT" pitchFamily="18" charset="0"/>
                <a:ea typeface="Verdana" pitchFamily="34" charset="0"/>
              </a:rPr>
              <a:t>Company Overview</a:t>
            </a:r>
          </a:p>
          <a:p>
            <a:pPr marL="342900" indent="-342900">
              <a:buFont typeface="+mj-lt"/>
              <a:buAutoNum type="arabicPeriod"/>
            </a:pPr>
            <a:r>
              <a:rPr lang="en-US" sz="2400" dirty="0">
                <a:latin typeface="Calisto MT" pitchFamily="18" charset="0"/>
                <a:ea typeface="Verdana" pitchFamily="34" charset="0"/>
              </a:rPr>
              <a:t>Industry </a:t>
            </a:r>
            <a:r>
              <a:rPr lang="en-US" sz="2400" dirty="0" smtClean="0">
                <a:latin typeface="Calisto MT" pitchFamily="18" charset="0"/>
                <a:ea typeface="Verdana" pitchFamily="34" charset="0"/>
              </a:rPr>
              <a:t>Overview</a:t>
            </a:r>
            <a:endParaRPr lang="en-US" sz="2400" dirty="0">
              <a:latin typeface="Calisto MT" pitchFamily="18" charset="0"/>
              <a:ea typeface="Verdana" pitchFamily="34" charset="0"/>
            </a:endParaRPr>
          </a:p>
          <a:p>
            <a:pPr marL="342900" indent="-342900" algn="l">
              <a:buFont typeface="+mj-lt"/>
              <a:buAutoNum type="arabicPeriod"/>
            </a:pPr>
            <a:r>
              <a:rPr lang="en-US" sz="2400" dirty="0">
                <a:latin typeface="Calisto MT" pitchFamily="18" charset="0"/>
                <a:ea typeface="Verdana" pitchFamily="34" charset="0"/>
              </a:rPr>
              <a:t>Operational Performance</a:t>
            </a:r>
          </a:p>
          <a:p>
            <a:pPr marL="342900" indent="-342900" algn="l">
              <a:buFont typeface="+mj-lt"/>
              <a:buAutoNum type="arabicPeriod"/>
            </a:pPr>
            <a:r>
              <a:rPr lang="en-US" sz="2400" dirty="0">
                <a:latin typeface="Calisto MT" pitchFamily="18" charset="0"/>
                <a:ea typeface="Verdana" pitchFamily="34" charset="0"/>
              </a:rPr>
              <a:t>Financial Highlights </a:t>
            </a:r>
            <a:endParaRPr lang="en-US" sz="2400" dirty="0" smtClean="0">
              <a:latin typeface="Calisto MT" pitchFamily="18" charset="0"/>
              <a:ea typeface="Verdana" pitchFamily="34" charset="0"/>
            </a:endParaRPr>
          </a:p>
          <a:p>
            <a:pPr marL="342900" indent="-342900" algn="l">
              <a:buFont typeface="+mj-lt"/>
              <a:buAutoNum type="arabicPeriod"/>
            </a:pPr>
            <a:r>
              <a:rPr lang="en-US" sz="2400" dirty="0" smtClean="0">
                <a:latin typeface="Calisto MT" pitchFamily="18" charset="0"/>
                <a:ea typeface="Verdana" pitchFamily="34" charset="0"/>
              </a:rPr>
              <a:t>Key </a:t>
            </a:r>
            <a:r>
              <a:rPr lang="en-US" sz="2400" dirty="0">
                <a:latin typeface="Calisto MT" pitchFamily="18" charset="0"/>
                <a:ea typeface="Verdana" pitchFamily="34" charset="0"/>
              </a:rPr>
              <a:t>Revenue Drivers</a:t>
            </a:r>
          </a:p>
          <a:p>
            <a:pPr marL="342900" indent="-342900" algn="l">
              <a:buFont typeface="+mj-lt"/>
              <a:buAutoNum type="arabicPeriod"/>
            </a:pPr>
            <a:r>
              <a:rPr lang="en-US" sz="2400" dirty="0">
                <a:latin typeface="Calisto MT" pitchFamily="18" charset="0"/>
                <a:ea typeface="Verdana" pitchFamily="34" charset="0"/>
              </a:rPr>
              <a:t>Segment Reporting (IFRS 8)</a:t>
            </a:r>
          </a:p>
          <a:p>
            <a:pPr marL="342900" indent="-342900" algn="l">
              <a:buFont typeface="+mj-lt"/>
              <a:buAutoNum type="arabicPeriod"/>
            </a:pPr>
            <a:r>
              <a:rPr lang="en-US" sz="2400" dirty="0">
                <a:latin typeface="Calisto MT" pitchFamily="18" charset="0"/>
                <a:ea typeface="Verdana" pitchFamily="34" charset="0"/>
              </a:rPr>
              <a:t>Material Variations Analysis</a:t>
            </a:r>
          </a:p>
          <a:p>
            <a:pPr marL="342900" indent="-342900" algn="l">
              <a:buFont typeface="+mj-lt"/>
              <a:buAutoNum type="arabicPeriod"/>
            </a:pPr>
            <a:r>
              <a:rPr lang="en-US" sz="2400" dirty="0">
                <a:latin typeface="Calisto MT" pitchFamily="18" charset="0"/>
                <a:ea typeface="Verdana" pitchFamily="34" charset="0"/>
              </a:rPr>
              <a:t>Key Business Risks</a:t>
            </a:r>
          </a:p>
          <a:p>
            <a:pPr marL="342900" indent="-342900" algn="l">
              <a:buFont typeface="+mj-lt"/>
              <a:buAutoNum type="arabicPeriod"/>
            </a:pPr>
            <a:r>
              <a:rPr lang="en-US" sz="2400" dirty="0">
                <a:latin typeface="Calisto MT" pitchFamily="18" charset="0"/>
                <a:ea typeface="Verdana" pitchFamily="34" charset="0"/>
              </a:rPr>
              <a:t>Future Outlook 2025–26</a:t>
            </a:r>
          </a:p>
          <a:p>
            <a:pPr marL="342900" indent="-342900" algn="l">
              <a:buFont typeface="+mj-lt"/>
              <a:buAutoNum type="arabicPeriod"/>
            </a:pPr>
            <a:r>
              <a:rPr lang="en-US" sz="2400" dirty="0">
                <a:latin typeface="Calisto MT" pitchFamily="18" charset="0"/>
                <a:ea typeface="Verdana" pitchFamily="34" charset="0"/>
              </a:rPr>
              <a:t>Investor Q&amp;A</a:t>
            </a:r>
          </a:p>
          <a:p>
            <a:endParaRPr lang="en-US" sz="2400" dirty="0">
              <a:latin typeface="Calisto MT" pitchFamily="18" charset="0"/>
              <a:ea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97488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28600" y="304800"/>
            <a:ext cx="8534400" cy="762000"/>
          </a:xfrm>
        </p:spPr>
        <p:txBody>
          <a:bodyPr>
            <a:normAutofit/>
          </a:bodyPr>
          <a:lstStyle/>
          <a:p>
            <a:r>
              <a:rPr lang="en-US" sz="4000" b="1" dirty="0">
                <a:solidFill>
                  <a:schemeClr val="accent1"/>
                </a:solidFill>
                <a:latin typeface="Calisto MT" pitchFamily="18" charset="0"/>
              </a:rPr>
              <a:t>COMPANY </a:t>
            </a:r>
            <a:r>
              <a:rPr lang="en-US" sz="4000" b="1" dirty="0" smtClean="0">
                <a:solidFill>
                  <a:schemeClr val="accent1"/>
                </a:solidFill>
                <a:latin typeface="Calisto MT" pitchFamily="18" charset="0"/>
              </a:rPr>
              <a:t>OVERVIEW</a:t>
            </a:r>
            <a:endParaRPr lang="en-US" sz="4000" dirty="0">
              <a:solidFill>
                <a:schemeClr val="accent1"/>
              </a:solidFill>
              <a:latin typeface="Calisto MT" pitchFamily="18" charset="0"/>
            </a:endParaRPr>
          </a:p>
        </p:txBody>
      </p:sp>
      <p:sp>
        <p:nvSpPr>
          <p:cNvPr id="2" name="Subtitle 1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2200" b="1" dirty="0" smtClean="0">
                <a:latin typeface="Calisto MT" pitchFamily="18" charset="0"/>
              </a:rPr>
              <a:t>COMPANY PROFILE</a:t>
            </a:r>
          </a:p>
          <a:p>
            <a:pPr marL="0" indent="0" algn="ctr">
              <a:buNone/>
            </a:pPr>
            <a:endParaRPr lang="en-US" sz="1200" b="1" dirty="0" smtClean="0">
              <a:latin typeface="Calisto MT" pitchFamily="18" charset="0"/>
            </a:endParaRPr>
          </a:p>
          <a:p>
            <a:pPr marL="285750" indent="-285750" algn="just">
              <a:buFont typeface="Wingdings" pitchFamily="2" charset="2"/>
              <a:buChar char="v"/>
            </a:pPr>
            <a:r>
              <a:rPr lang="en-US" sz="2200" b="1" dirty="0" smtClean="0">
                <a:latin typeface="Calisto MT" pitchFamily="18" charset="0"/>
              </a:rPr>
              <a:t>Incorporated</a:t>
            </a:r>
            <a:r>
              <a:rPr lang="en-US" sz="2200" b="1" dirty="0">
                <a:latin typeface="Calisto MT" pitchFamily="18" charset="0"/>
              </a:rPr>
              <a:t>:</a:t>
            </a:r>
            <a:r>
              <a:rPr lang="en-US" sz="2200" dirty="0">
                <a:latin typeface="Calisto MT" pitchFamily="18" charset="0"/>
              </a:rPr>
              <a:t> </a:t>
            </a:r>
            <a:r>
              <a:rPr lang="en-US" sz="2200" cap="none" dirty="0" smtClean="0">
                <a:latin typeface="Calisto MT" pitchFamily="18" charset="0"/>
              </a:rPr>
              <a:t>25 February 1984 (Private) → 11 February 1990(Public)</a:t>
            </a:r>
            <a:r>
              <a:rPr lang="en-US" sz="2200" dirty="0">
                <a:latin typeface="Calisto MT" pitchFamily="18" charset="0"/>
              </a:rPr>
              <a:t> </a:t>
            </a:r>
            <a:r>
              <a:rPr lang="en-US" sz="2200" cap="none" dirty="0" smtClean="0">
                <a:latin typeface="Calisto MT" pitchFamily="18" charset="0"/>
              </a:rPr>
              <a:t>listed on Pakistan Stock Exchange</a:t>
            </a:r>
          </a:p>
          <a:p>
            <a:pPr marL="285750" indent="-285750" algn="just">
              <a:buFont typeface="Wingdings" pitchFamily="2" charset="2"/>
              <a:buChar char="v"/>
            </a:pPr>
            <a:r>
              <a:rPr lang="en-US" sz="2200" b="1" dirty="0" smtClean="0">
                <a:latin typeface="Calisto MT" pitchFamily="18" charset="0"/>
              </a:rPr>
              <a:t>Principal </a:t>
            </a:r>
            <a:r>
              <a:rPr lang="en-US" sz="2200" b="1" dirty="0">
                <a:latin typeface="Calisto MT" pitchFamily="18" charset="0"/>
              </a:rPr>
              <a:t>Activity: </a:t>
            </a:r>
            <a:r>
              <a:rPr lang="en-US" sz="2200" cap="none" dirty="0" smtClean="0">
                <a:latin typeface="Calisto MT" pitchFamily="18" charset="0"/>
              </a:rPr>
              <a:t>Manufacturing &amp; sale of refined sugar and by-products</a:t>
            </a:r>
          </a:p>
          <a:p>
            <a:pPr marL="285750" indent="-285750" algn="just">
              <a:buFont typeface="Wingdings" pitchFamily="2" charset="2"/>
              <a:buChar char="v"/>
            </a:pPr>
            <a:r>
              <a:rPr lang="en-US" sz="2200" b="1" dirty="0" smtClean="0">
                <a:latin typeface="Calisto MT" pitchFamily="18" charset="0"/>
              </a:rPr>
              <a:t>Registered </a:t>
            </a:r>
            <a:r>
              <a:rPr lang="en-US" sz="2200" b="1" dirty="0">
                <a:latin typeface="Calisto MT" pitchFamily="18" charset="0"/>
              </a:rPr>
              <a:t>Office:</a:t>
            </a:r>
            <a:r>
              <a:rPr lang="en-US" sz="2200" dirty="0">
                <a:latin typeface="Calisto MT" pitchFamily="18" charset="0"/>
              </a:rPr>
              <a:t> </a:t>
            </a:r>
            <a:r>
              <a:rPr lang="en-US" sz="2200" cap="none" dirty="0" smtClean="0">
                <a:latin typeface="Calisto MT" pitchFamily="18" charset="0"/>
              </a:rPr>
              <a:t>7/10, A-2 </a:t>
            </a:r>
            <a:r>
              <a:rPr lang="en-US" sz="2200" cap="none" dirty="0" err="1" smtClean="0">
                <a:latin typeface="Calisto MT" pitchFamily="18" charset="0"/>
              </a:rPr>
              <a:t>Arkay</a:t>
            </a:r>
            <a:r>
              <a:rPr lang="en-US" sz="2200" cap="none" dirty="0" smtClean="0">
                <a:latin typeface="Calisto MT" pitchFamily="18" charset="0"/>
              </a:rPr>
              <a:t> Square, </a:t>
            </a:r>
            <a:r>
              <a:rPr lang="en-US" sz="2200" cap="none" dirty="0" err="1" smtClean="0">
                <a:latin typeface="Calisto MT" pitchFamily="18" charset="0"/>
              </a:rPr>
              <a:t>Shahrah</a:t>
            </a:r>
            <a:r>
              <a:rPr lang="en-US" sz="2200" cap="none" dirty="0" smtClean="0">
                <a:latin typeface="Calisto MT" pitchFamily="18" charset="0"/>
              </a:rPr>
              <a:t>-e-</a:t>
            </a:r>
            <a:r>
              <a:rPr lang="en-US" sz="2200" cap="none" dirty="0" err="1" smtClean="0">
                <a:latin typeface="Calisto MT" pitchFamily="18" charset="0"/>
              </a:rPr>
              <a:t>liaquat</a:t>
            </a:r>
            <a:r>
              <a:rPr lang="en-US" sz="2200" cap="none" dirty="0" smtClean="0">
                <a:latin typeface="Calisto MT" pitchFamily="18" charset="0"/>
              </a:rPr>
              <a:t>, New </a:t>
            </a:r>
            <a:r>
              <a:rPr lang="en-US" sz="2200" cap="none" dirty="0" err="1" smtClean="0">
                <a:latin typeface="Calisto MT" pitchFamily="18" charset="0"/>
              </a:rPr>
              <a:t>Challi</a:t>
            </a:r>
            <a:r>
              <a:rPr lang="en-US" sz="2200" cap="none" dirty="0" smtClean="0">
                <a:latin typeface="Calisto MT" pitchFamily="18" charset="0"/>
              </a:rPr>
              <a:t>, Karachi</a:t>
            </a:r>
            <a:endParaRPr lang="en-US" sz="2200" dirty="0" smtClean="0">
              <a:latin typeface="Calisto MT" pitchFamily="18" charset="0"/>
            </a:endParaRPr>
          </a:p>
          <a:p>
            <a:pPr marL="285750" indent="-285750" algn="just">
              <a:buFont typeface="Wingdings" pitchFamily="2" charset="2"/>
              <a:buChar char="v"/>
            </a:pPr>
            <a:r>
              <a:rPr lang="en-US" sz="2200" b="1" dirty="0" smtClean="0">
                <a:latin typeface="Calisto MT" pitchFamily="18" charset="0"/>
              </a:rPr>
              <a:t>Mills</a:t>
            </a:r>
            <a:r>
              <a:rPr lang="en-US" sz="2200" b="1" dirty="0">
                <a:latin typeface="Calisto MT" pitchFamily="18" charset="0"/>
              </a:rPr>
              <a:t>:</a:t>
            </a:r>
            <a:r>
              <a:rPr lang="en-US" sz="2200" dirty="0">
                <a:latin typeface="Calisto MT" pitchFamily="18" charset="0"/>
              </a:rPr>
              <a:t> </a:t>
            </a:r>
            <a:r>
              <a:rPr lang="en-US" sz="2200" cap="none" dirty="0" smtClean="0">
                <a:latin typeface="Calisto MT" pitchFamily="18" charset="0"/>
              </a:rPr>
              <a:t>Abdullah Shah Ghaziabad, </a:t>
            </a:r>
            <a:r>
              <a:rPr lang="en-US" sz="2200" cap="none" dirty="0" err="1" smtClean="0">
                <a:latin typeface="Calisto MT" pitchFamily="18" charset="0"/>
              </a:rPr>
              <a:t>Garho</a:t>
            </a:r>
            <a:r>
              <a:rPr lang="en-US" sz="2200" cap="none" dirty="0" smtClean="0">
                <a:latin typeface="Calisto MT" pitchFamily="18" charset="0"/>
              </a:rPr>
              <a:t>, District </a:t>
            </a:r>
            <a:r>
              <a:rPr lang="en-US" sz="2200" cap="none" dirty="0" err="1" smtClean="0">
                <a:latin typeface="Calisto MT" pitchFamily="18" charset="0"/>
              </a:rPr>
              <a:t>Thatta</a:t>
            </a:r>
            <a:r>
              <a:rPr lang="en-US" sz="2200" cap="none" dirty="0" smtClean="0">
                <a:latin typeface="Calisto MT" pitchFamily="18" charset="0"/>
              </a:rPr>
              <a:t>, Sindh</a:t>
            </a:r>
          </a:p>
          <a:p>
            <a:pPr marL="285750" indent="-285750" algn="just">
              <a:buFont typeface="Wingdings" pitchFamily="2" charset="2"/>
              <a:buChar char="v"/>
            </a:pPr>
            <a:r>
              <a:rPr lang="en-US" sz="2200" b="1" dirty="0" smtClean="0">
                <a:latin typeface="Calisto MT" pitchFamily="18" charset="0"/>
              </a:rPr>
              <a:t>Daily </a:t>
            </a:r>
            <a:r>
              <a:rPr lang="en-US" sz="2200" b="1" dirty="0">
                <a:latin typeface="Calisto MT" pitchFamily="18" charset="0"/>
              </a:rPr>
              <a:t>Crushing Capacity:</a:t>
            </a:r>
            <a:r>
              <a:rPr lang="en-US" sz="2200" dirty="0">
                <a:latin typeface="Calisto MT" pitchFamily="18" charset="0"/>
              </a:rPr>
              <a:t> 5,500 </a:t>
            </a:r>
            <a:r>
              <a:rPr lang="en-US" sz="2200" dirty="0" smtClean="0">
                <a:latin typeface="Calisto MT" pitchFamily="18" charset="0"/>
              </a:rPr>
              <a:t>MT</a:t>
            </a:r>
          </a:p>
          <a:p>
            <a:pPr marL="285750" indent="-285750" algn="just">
              <a:buFont typeface="Wingdings" pitchFamily="2" charset="2"/>
              <a:buChar char="v"/>
            </a:pPr>
            <a:r>
              <a:rPr lang="en-US" sz="2200" b="1" dirty="0" smtClean="0">
                <a:latin typeface="Calisto MT" pitchFamily="18" charset="0"/>
              </a:rPr>
              <a:t>Operative </a:t>
            </a:r>
            <a:r>
              <a:rPr lang="en-US" sz="2200" b="1" dirty="0">
                <a:latin typeface="Calisto MT" pitchFamily="18" charset="0"/>
              </a:rPr>
              <a:t>in Season 2025: </a:t>
            </a:r>
            <a:r>
              <a:rPr lang="en-US" sz="2200" cap="none" dirty="0" smtClean="0">
                <a:latin typeface="Calisto MT" pitchFamily="18" charset="0"/>
              </a:rPr>
              <a:t>Only 23 days due to technical, financial constraints and acute sugarcane shortage</a:t>
            </a:r>
            <a:endParaRPr lang="en-US" sz="2200" cap="none" dirty="0"/>
          </a:p>
        </p:txBody>
      </p:sp>
    </p:spTree>
    <p:extLst>
      <p:ext uri="{BB962C8B-B14F-4D97-AF65-F5344CB8AC3E}">
        <p14:creationId xmlns:p14="http://schemas.microsoft.com/office/powerpoint/2010/main" val="839159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228600" y="2667000"/>
            <a:ext cx="8686800" cy="3733800"/>
          </a:xfrm>
        </p:spPr>
        <p:txBody>
          <a:bodyPr>
            <a:noAutofit/>
          </a:bodyPr>
          <a:lstStyle/>
          <a:p>
            <a:pPr algn="l"/>
            <a:r>
              <a:rPr lang="en-US" dirty="0">
                <a:latin typeface="Calisto MT" pitchFamily="18" charset="0"/>
              </a:rPr>
              <a:t>Global Standing: </a:t>
            </a:r>
            <a:endParaRPr lang="en-US" dirty="0" smtClean="0">
              <a:latin typeface="Calisto MT" pitchFamily="18" charset="0"/>
            </a:endParaRPr>
          </a:p>
          <a:p>
            <a:pPr algn="just"/>
            <a:r>
              <a:rPr lang="en-US" sz="1400" b="0" cap="none" dirty="0" smtClean="0">
                <a:latin typeface="Calisto MT" pitchFamily="18" charset="0"/>
              </a:rPr>
              <a:t>Pakistan maintains the 5th largest sugarcane acreage globally and is typically ranked as the 7th largest producer. It accounts for approximately 3.2% to 3.6% of total global sugar production.</a:t>
            </a:r>
          </a:p>
          <a:p>
            <a:pPr algn="just"/>
            <a:endParaRPr lang="en-US" b="0" dirty="0" smtClean="0">
              <a:latin typeface="Calisto MT" pitchFamily="18" charset="0"/>
            </a:endParaRPr>
          </a:p>
          <a:p>
            <a:pPr algn="l"/>
            <a:r>
              <a:rPr lang="en-US" dirty="0" smtClean="0">
                <a:latin typeface="Calisto MT" pitchFamily="18" charset="0"/>
              </a:rPr>
              <a:t>Operational </a:t>
            </a:r>
            <a:r>
              <a:rPr lang="en-US" dirty="0">
                <a:latin typeface="Calisto MT" pitchFamily="18" charset="0"/>
              </a:rPr>
              <a:t>Infrastructure: </a:t>
            </a:r>
            <a:endParaRPr lang="en-US" dirty="0" smtClean="0">
              <a:latin typeface="Calisto MT" pitchFamily="18" charset="0"/>
            </a:endParaRPr>
          </a:p>
          <a:p>
            <a:pPr algn="just"/>
            <a:r>
              <a:rPr lang="en-US" sz="1400" b="0" cap="none" dirty="0" smtClean="0">
                <a:latin typeface="Calisto MT" pitchFamily="18" charset="0"/>
              </a:rPr>
              <a:t>Approximately 90 sugar mills are currently active. These are geographically concentrated in Punjab (46 mills) and Sindh (38 mills), with a smaller presence in Khyber Pakhtunkhwa (4-8 mills).</a:t>
            </a:r>
          </a:p>
          <a:p>
            <a:pPr algn="l"/>
            <a:endParaRPr lang="en-US" b="0" dirty="0" smtClean="0">
              <a:latin typeface="Calisto MT" pitchFamily="18" charset="0"/>
            </a:endParaRPr>
          </a:p>
          <a:p>
            <a:pPr algn="l"/>
            <a:r>
              <a:rPr lang="en-US" dirty="0" smtClean="0">
                <a:latin typeface="Calisto MT" pitchFamily="18" charset="0"/>
              </a:rPr>
              <a:t>Annual </a:t>
            </a:r>
            <a:r>
              <a:rPr lang="en-US" dirty="0">
                <a:latin typeface="Calisto MT" pitchFamily="18" charset="0"/>
              </a:rPr>
              <a:t>Production &amp; Consumption</a:t>
            </a:r>
            <a:r>
              <a:rPr lang="en-US" b="0" dirty="0">
                <a:latin typeface="Calisto MT" pitchFamily="18" charset="0"/>
              </a:rPr>
              <a:t>:</a:t>
            </a:r>
          </a:p>
          <a:p>
            <a:pPr algn="l"/>
            <a:r>
              <a:rPr lang="en-US" b="0" cap="none" dirty="0" smtClean="0">
                <a:latin typeface="Calisto MT" pitchFamily="18" charset="0"/>
              </a:rPr>
              <a:t>2024/25 forecast: production is estimated at 6.8 million metric tons (MMT), a 3% increase over the previous year.</a:t>
            </a:r>
          </a:p>
        </p:txBody>
      </p:sp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685800" y="304800"/>
            <a:ext cx="7772400" cy="1752600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Calisto MT" pitchFamily="18" charset="0"/>
                <a:ea typeface="Verdana" pitchFamily="34" charset="0"/>
              </a:rPr>
              <a:t>GENERAL INFORMATION </a:t>
            </a:r>
            <a:r>
              <a:rPr lang="en-US" sz="3200" b="1" dirty="0" smtClean="0">
                <a:latin typeface="Calisto MT" pitchFamily="18" charset="0"/>
                <a:ea typeface="Verdana" pitchFamily="34" charset="0"/>
              </a:rPr>
              <a:t/>
            </a:r>
            <a:br>
              <a:rPr lang="en-US" sz="3200" b="1" dirty="0" smtClean="0">
                <a:latin typeface="Calisto MT" pitchFamily="18" charset="0"/>
                <a:ea typeface="Verdana" pitchFamily="34" charset="0"/>
              </a:rPr>
            </a:br>
            <a:r>
              <a:rPr lang="en-US" sz="3200" b="1" dirty="0" smtClean="0">
                <a:latin typeface="Calisto MT" pitchFamily="18" charset="0"/>
                <a:ea typeface="Verdana" pitchFamily="34" charset="0"/>
              </a:rPr>
              <a:t>(</a:t>
            </a:r>
            <a:r>
              <a:rPr lang="en-US" sz="3200" b="1" dirty="0">
                <a:latin typeface="Calisto MT" pitchFamily="18" charset="0"/>
                <a:ea typeface="Verdana" pitchFamily="34" charset="0"/>
              </a:rPr>
              <a:t>Pakistan Sugar Industry: </a:t>
            </a:r>
            <a:r>
              <a:rPr lang="en-US" sz="3200" b="1" dirty="0" smtClean="0">
                <a:latin typeface="Calisto MT" pitchFamily="18" charset="0"/>
                <a:ea typeface="Verdana" pitchFamily="34" charset="0"/>
              </a:rPr>
              <a:t/>
            </a:r>
            <a:br>
              <a:rPr lang="en-US" sz="3200" b="1" dirty="0" smtClean="0">
                <a:latin typeface="Calisto MT" pitchFamily="18" charset="0"/>
                <a:ea typeface="Verdana" pitchFamily="34" charset="0"/>
              </a:rPr>
            </a:br>
            <a:r>
              <a:rPr lang="en-US" sz="3200" b="1" dirty="0" smtClean="0">
                <a:latin typeface="Calisto MT" pitchFamily="18" charset="0"/>
                <a:ea typeface="Verdana" pitchFamily="34" charset="0"/>
              </a:rPr>
              <a:t>2024-2025 </a:t>
            </a:r>
            <a:r>
              <a:rPr lang="en-US" sz="3200" b="1" dirty="0">
                <a:latin typeface="Calisto MT" pitchFamily="18" charset="0"/>
                <a:ea typeface="Verdana" pitchFamily="34" charset="0"/>
              </a:rPr>
              <a:t>Snapshot)</a:t>
            </a:r>
          </a:p>
        </p:txBody>
      </p:sp>
    </p:spTree>
    <p:extLst>
      <p:ext uri="{BB962C8B-B14F-4D97-AF65-F5344CB8AC3E}">
        <p14:creationId xmlns:p14="http://schemas.microsoft.com/office/powerpoint/2010/main" val="31692164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228600" y="304800"/>
            <a:ext cx="8686800" cy="6096000"/>
          </a:xfrm>
          <a:ln>
            <a:solidFill>
              <a:schemeClr val="tx1">
                <a:lumMod val="65000"/>
                <a:lumOff val="35000"/>
              </a:schemeClr>
            </a:solidFill>
          </a:ln>
        </p:spPr>
        <p:txBody>
          <a:bodyPr>
            <a:normAutofit fontScale="85000" lnSpcReduction="10000"/>
          </a:bodyPr>
          <a:lstStyle/>
          <a:p>
            <a:pPr algn="l"/>
            <a:r>
              <a:rPr lang="en-US" sz="1700" dirty="0">
                <a:latin typeface="Calisto MT" pitchFamily="18" charset="0"/>
              </a:rPr>
              <a:t>Consumption</a:t>
            </a:r>
            <a:r>
              <a:rPr lang="en-US" sz="1700" b="0" dirty="0">
                <a:latin typeface="Calisto MT" pitchFamily="18" charset="0"/>
              </a:rPr>
              <a:t>: </a:t>
            </a:r>
            <a:endParaRPr lang="en-US" sz="1700" b="0" dirty="0" smtClean="0">
              <a:latin typeface="Calisto MT" pitchFamily="18" charset="0"/>
            </a:endParaRPr>
          </a:p>
          <a:p>
            <a:pPr algn="just"/>
            <a:r>
              <a:rPr lang="en-US" sz="1700" b="0" cap="none" dirty="0" smtClean="0">
                <a:latin typeface="Calisto MT" pitchFamily="18" charset="0"/>
              </a:rPr>
              <a:t>Domestic demand is projected at 6.6 MMT, driven by population growth and the food processing sector.</a:t>
            </a:r>
          </a:p>
          <a:p>
            <a:pPr algn="just"/>
            <a:endParaRPr lang="en-US" sz="1700" b="0" dirty="0" smtClean="0">
              <a:latin typeface="Calisto MT" pitchFamily="18" charset="0"/>
            </a:endParaRPr>
          </a:p>
          <a:p>
            <a:pPr algn="l"/>
            <a:r>
              <a:rPr lang="en-US" sz="1700" dirty="0" smtClean="0">
                <a:latin typeface="Calisto MT" pitchFamily="18" charset="0"/>
              </a:rPr>
              <a:t>2025/26 Outlook:</a:t>
            </a:r>
            <a:r>
              <a:rPr lang="en-US" sz="1700" b="0" dirty="0" smtClean="0">
                <a:latin typeface="Calisto MT" pitchFamily="18" charset="0"/>
              </a:rPr>
              <a:t> </a:t>
            </a:r>
          </a:p>
          <a:p>
            <a:pPr algn="just"/>
            <a:r>
              <a:rPr lang="en-US" sz="1700" b="0" cap="none" dirty="0" smtClean="0">
                <a:latin typeface="Calisto MT" pitchFamily="18" charset="0"/>
              </a:rPr>
              <a:t>Preliminary forecasts suggest a potential decline to 6.15 MMT due to flood damage in key growing zones like south Punjab.</a:t>
            </a:r>
          </a:p>
          <a:p>
            <a:pPr algn="just"/>
            <a:endParaRPr lang="en-US" sz="1700" b="0" dirty="0" smtClean="0">
              <a:latin typeface="Calisto MT" pitchFamily="18" charset="0"/>
            </a:endParaRPr>
          </a:p>
          <a:p>
            <a:pPr algn="l"/>
            <a:r>
              <a:rPr lang="en-US" sz="1700" dirty="0" smtClean="0">
                <a:latin typeface="Calisto MT" pitchFamily="18" charset="0"/>
              </a:rPr>
              <a:t>Economic </a:t>
            </a:r>
            <a:r>
              <a:rPr lang="en-US" sz="1700" dirty="0">
                <a:latin typeface="Calisto MT" pitchFamily="18" charset="0"/>
              </a:rPr>
              <a:t>Impact: </a:t>
            </a:r>
            <a:endParaRPr lang="en-US" sz="1700" dirty="0" smtClean="0">
              <a:latin typeface="Calisto MT" pitchFamily="18" charset="0"/>
            </a:endParaRPr>
          </a:p>
          <a:p>
            <a:pPr algn="just"/>
            <a:r>
              <a:rPr lang="en-US" sz="1700" b="0" cap="none" dirty="0" smtClean="0">
                <a:latin typeface="Calisto MT" pitchFamily="18" charset="0"/>
              </a:rPr>
              <a:t>The industry contributes approximately 0.8% to Pakistan's total GDP and accounts for 3.5% to 4.2% of the manufacturing sector's value.</a:t>
            </a:r>
          </a:p>
          <a:p>
            <a:pPr algn="just"/>
            <a:endParaRPr lang="en-US" sz="1700" b="0" dirty="0" smtClean="0">
              <a:latin typeface="Calisto MT" pitchFamily="18" charset="0"/>
            </a:endParaRPr>
          </a:p>
          <a:p>
            <a:pPr algn="l"/>
            <a:r>
              <a:rPr lang="en-US" sz="1700" dirty="0" smtClean="0">
                <a:latin typeface="Calisto MT" pitchFamily="18" charset="0"/>
              </a:rPr>
              <a:t>Employment</a:t>
            </a:r>
            <a:r>
              <a:rPr lang="en-US" sz="1700" dirty="0">
                <a:latin typeface="Calisto MT" pitchFamily="18" charset="0"/>
              </a:rPr>
              <a:t>: </a:t>
            </a:r>
            <a:endParaRPr lang="en-US" sz="1700" dirty="0" smtClean="0">
              <a:latin typeface="Calisto MT" pitchFamily="18" charset="0"/>
            </a:endParaRPr>
          </a:p>
          <a:p>
            <a:pPr algn="just"/>
            <a:r>
              <a:rPr lang="en-US" sz="1700" b="0" cap="none" dirty="0" smtClean="0">
                <a:latin typeface="Calisto MT" pitchFamily="18" charset="0"/>
              </a:rPr>
              <a:t>The sector provides livelihoods for approximately 1.5 million people. This includes direct employment for technical experts and engineers, as well as indirect support for millions of rural farming families.</a:t>
            </a:r>
          </a:p>
          <a:p>
            <a:pPr algn="just"/>
            <a:endParaRPr lang="en-US" sz="1700" b="0" cap="none" dirty="0" smtClean="0">
              <a:latin typeface="Calisto MT" pitchFamily="18" charset="0"/>
            </a:endParaRPr>
          </a:p>
          <a:p>
            <a:pPr algn="l"/>
            <a:r>
              <a:rPr lang="en-US" sz="1700" dirty="0" smtClean="0">
                <a:latin typeface="Calisto MT" pitchFamily="18" charset="0"/>
              </a:rPr>
              <a:t>Key </a:t>
            </a:r>
            <a:r>
              <a:rPr lang="en-US" sz="1700" dirty="0">
                <a:latin typeface="Calisto MT" pitchFamily="18" charset="0"/>
              </a:rPr>
              <a:t>Policy Shifts: </a:t>
            </a:r>
            <a:endParaRPr lang="en-US" sz="1700" dirty="0" smtClean="0">
              <a:latin typeface="Calisto MT" pitchFamily="18" charset="0"/>
            </a:endParaRPr>
          </a:p>
          <a:p>
            <a:pPr algn="just"/>
            <a:r>
              <a:rPr lang="en-US" sz="1700" b="0" cap="none" dirty="0" smtClean="0">
                <a:latin typeface="Calisto MT" pitchFamily="18" charset="0"/>
              </a:rPr>
              <a:t>In a major move toward deregulation, the government recently stepped back from setting a uniform "support price" for sugarcane, allowing market forces to play a larger role in procurement.</a:t>
            </a:r>
          </a:p>
          <a:p>
            <a:pPr algn="l"/>
            <a:endParaRPr lang="en-US" sz="1700" b="0" dirty="0" smtClean="0">
              <a:latin typeface="Calisto MT" pitchFamily="18" charset="0"/>
            </a:endParaRPr>
          </a:p>
          <a:p>
            <a:pPr algn="l"/>
            <a:r>
              <a:rPr lang="en-US" sz="1700" dirty="0" smtClean="0">
                <a:latin typeface="Calisto MT" pitchFamily="18" charset="0"/>
              </a:rPr>
              <a:t>Trade </a:t>
            </a:r>
            <a:r>
              <a:rPr lang="en-US" sz="1700" dirty="0">
                <a:latin typeface="Calisto MT" pitchFamily="18" charset="0"/>
              </a:rPr>
              <a:t>Dynamics: </a:t>
            </a:r>
            <a:endParaRPr lang="en-US" sz="1700" dirty="0" smtClean="0">
              <a:latin typeface="Calisto MT" pitchFamily="18" charset="0"/>
            </a:endParaRPr>
          </a:p>
          <a:p>
            <a:pPr algn="just"/>
            <a:r>
              <a:rPr lang="en-US" sz="1700" b="0" cap="none" dirty="0" smtClean="0">
                <a:latin typeface="Calisto MT" pitchFamily="18" charset="0"/>
              </a:rPr>
              <a:t>While the government authorized approximately 750,000 tons of exports in 2024/25 (primarily to Afghanistan and Bangladesh), recent domestic price hikes to nearly Rs. 200/kg have led to renewed export restrictions to ensure local stability. </a:t>
            </a:r>
          </a:p>
          <a:p>
            <a:pPr algn="just"/>
            <a:endParaRPr lang="en-US" b="0" cap="none" dirty="0">
              <a:latin typeface="Calisto M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7942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chemeClr val="accent1"/>
                </a:solidFill>
                <a:latin typeface="Verdana" pitchFamily="34" charset="0"/>
                <a:ea typeface="Verdana" pitchFamily="34" charset="0"/>
              </a:rPr>
              <a:t>OPERATIONAL DATA</a:t>
            </a:r>
          </a:p>
        </p:txBody>
      </p:sp>
      <p:graphicFrame>
        <p:nvGraphicFramePr>
          <p:cNvPr id="6" name="Chart 5">
            <a:extLst>
              <a:ext uri="{FF2B5EF4-FFF2-40B4-BE49-F238E27FC236}">
                <a16:creationId xmlns="" xmlns:a16="http://schemas.microsoft.com/office/drawing/2014/main" id="{3A995F05-3040-FB03-39C0-FF9C75A0397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7716543"/>
              </p:ext>
            </p:extLst>
          </p:nvPr>
        </p:nvGraphicFramePr>
        <p:xfrm>
          <a:off x="304800" y="1524000"/>
          <a:ext cx="8534400" cy="4724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40331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solidFill>
                  <a:schemeClr val="accent1"/>
                </a:solidFill>
                <a:latin typeface="Verdana" pitchFamily="34" charset="0"/>
                <a:ea typeface="Verdana" pitchFamily="34" charset="0"/>
              </a:rPr>
              <a:t>OPERATIONAL DATA</a:t>
            </a:r>
            <a:endParaRPr lang="en-US" dirty="0">
              <a:solidFill>
                <a:schemeClr val="accent1"/>
              </a:solidFill>
            </a:endParaRPr>
          </a:p>
        </p:txBody>
      </p:sp>
      <p:graphicFrame>
        <p:nvGraphicFramePr>
          <p:cNvPr id="5" name="Chart 4">
            <a:extLst>
              <a:ext uri="{FF2B5EF4-FFF2-40B4-BE49-F238E27FC236}">
                <a16:creationId xmlns="" xmlns:a16="http://schemas.microsoft.com/office/drawing/2014/main" id="{246F4588-939D-65A1-D550-745E2025957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38155595"/>
              </p:ext>
            </p:extLst>
          </p:nvPr>
        </p:nvGraphicFramePr>
        <p:xfrm>
          <a:off x="304800" y="1524000"/>
          <a:ext cx="8458200" cy="47244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654191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accent1"/>
                </a:solidFill>
                <a:latin typeface="Calisto MT" pitchFamily="18" charset="0"/>
              </a:rPr>
              <a:t>FINANCIAL </a:t>
            </a:r>
            <a:r>
              <a:rPr lang="en-US" b="1" dirty="0">
                <a:solidFill>
                  <a:schemeClr val="accent1"/>
                </a:solidFill>
                <a:latin typeface="Calisto MT" pitchFamily="18" charset="0"/>
              </a:rPr>
              <a:t>HIGHLIGHTS</a:t>
            </a:r>
          </a:p>
        </p:txBody>
      </p:sp>
      <p:graphicFrame>
        <p:nvGraphicFramePr>
          <p:cNvPr id="3" name="Chart 2">
            <a:extLst>
              <a:ext uri="{FF2B5EF4-FFF2-40B4-BE49-F238E27FC236}">
                <a16:creationId xmlns="" xmlns:a16="http://schemas.microsoft.com/office/drawing/2014/main" id="{282BBC30-FB47-0FDE-95D0-64A397BC9CE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77103779"/>
              </p:ext>
            </p:extLst>
          </p:nvPr>
        </p:nvGraphicFramePr>
        <p:xfrm>
          <a:off x="304800" y="1524000"/>
          <a:ext cx="8534400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732066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lang="en-US" b="1" dirty="0" smtClean="0">
                <a:solidFill>
                  <a:schemeClr val="accent1"/>
                </a:solidFill>
                <a:latin typeface="Calisto MT" pitchFamily="18" charset="0"/>
              </a:rPr>
              <a:t>FINANCIAL </a:t>
            </a:r>
            <a:r>
              <a:rPr lang="en-US" b="1" dirty="0">
                <a:solidFill>
                  <a:schemeClr val="accent1"/>
                </a:solidFill>
                <a:latin typeface="Calisto MT" pitchFamily="18" charset="0"/>
              </a:rPr>
              <a:t>HIGHLIGHTS</a:t>
            </a:r>
          </a:p>
        </p:txBody>
      </p:sp>
      <p:graphicFrame>
        <p:nvGraphicFramePr>
          <p:cNvPr id="4" name="Chart 3">
            <a:extLst>
              <a:ext uri="{FF2B5EF4-FFF2-40B4-BE49-F238E27FC236}">
                <a16:creationId xmlns="" xmlns:a16="http://schemas.microsoft.com/office/drawing/2014/main" id="{40782C53-7524-2805-BAA5-71766D6AC4F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73126398"/>
              </p:ext>
            </p:extLst>
          </p:nvPr>
        </p:nvGraphicFramePr>
        <p:xfrm>
          <a:off x="304800" y="1524000"/>
          <a:ext cx="8610600" cy="4800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054108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>
                <a:solidFill>
                  <a:schemeClr val="accent1"/>
                </a:solidFill>
                <a:latin typeface="Calisto MT" pitchFamily="18" charset="0"/>
              </a:rPr>
              <a:t>KEY REVENUE </a:t>
            </a:r>
            <a:r>
              <a:rPr lang="en-US" b="1" dirty="0" smtClean="0">
                <a:solidFill>
                  <a:schemeClr val="accent1"/>
                </a:solidFill>
                <a:latin typeface="Calisto MT" pitchFamily="18" charset="0"/>
              </a:rPr>
              <a:t>DRIVERS</a:t>
            </a:r>
            <a:endParaRPr lang="en-US" b="1" dirty="0">
              <a:solidFill>
                <a:schemeClr val="accent1"/>
              </a:solidFill>
              <a:latin typeface="Calisto MT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28600" y="1828800"/>
            <a:ext cx="8610600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itchFamily="2" charset="2"/>
              <a:buChar char="v"/>
            </a:pPr>
            <a:r>
              <a:rPr lang="en-US" sz="2600" dirty="0" smtClean="0">
                <a:latin typeface="Calisto MT" pitchFamily="18" charset="0"/>
              </a:rPr>
              <a:t>100% revenue from sale of refined sugar and by-products.FY2025 </a:t>
            </a:r>
          </a:p>
          <a:p>
            <a:pPr algn="just"/>
            <a:endParaRPr lang="en-US" sz="2600" dirty="0" smtClean="0">
              <a:latin typeface="Calisto MT" pitchFamily="18" charset="0"/>
            </a:endParaRPr>
          </a:p>
          <a:p>
            <a:pPr marL="285750" indent="-285750" algn="just">
              <a:buFont typeface="Wingdings" pitchFamily="2" charset="2"/>
              <a:buChar char="v"/>
            </a:pPr>
            <a:r>
              <a:rPr lang="en-US" sz="2600" dirty="0" smtClean="0">
                <a:latin typeface="Calisto MT" pitchFamily="18" charset="0"/>
              </a:rPr>
              <a:t>sales of Rs. 273.7 million generated from limited 23-day crushing.</a:t>
            </a:r>
          </a:p>
          <a:p>
            <a:pPr algn="just"/>
            <a:endParaRPr lang="en-US" sz="2600" dirty="0" smtClean="0">
              <a:latin typeface="Calisto MT" pitchFamily="18" charset="0"/>
            </a:endParaRPr>
          </a:p>
          <a:p>
            <a:pPr marL="285750" indent="-285750" algn="just">
              <a:buFont typeface="Wingdings" pitchFamily="2" charset="2"/>
              <a:buChar char="v"/>
            </a:pPr>
            <a:r>
              <a:rPr lang="en-US" sz="2600" dirty="0" smtClean="0">
                <a:latin typeface="Calisto MT" pitchFamily="18" charset="0"/>
              </a:rPr>
              <a:t>No sales in FY2024 due to complete shutdown.</a:t>
            </a:r>
          </a:p>
          <a:p>
            <a:pPr algn="just"/>
            <a:endParaRPr lang="en-US" sz="2600" dirty="0" smtClean="0">
              <a:latin typeface="Calisto MT" pitchFamily="18" charset="0"/>
            </a:endParaRPr>
          </a:p>
          <a:p>
            <a:pPr marL="285750" indent="-285750" algn="just">
              <a:buFont typeface="Wingdings" pitchFamily="2" charset="2"/>
              <a:buChar char="v"/>
            </a:pPr>
            <a:r>
              <a:rPr lang="en-US" sz="2600" dirty="0" smtClean="0">
                <a:latin typeface="Calisto MT" pitchFamily="18" charset="0"/>
              </a:rPr>
              <a:t>Revenue directly linked to sugarcane availability, crushing days, and recovery rate.</a:t>
            </a:r>
            <a:endParaRPr lang="en-US" sz="2600" dirty="0">
              <a:latin typeface="Calisto M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7887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chemeClr val="accent1"/>
                </a:solidFill>
                <a:latin typeface="Calisto MT" pitchFamily="18" charset="0"/>
              </a:rPr>
              <a:t>SEGMENT REPORTING (IFRS 8)</a:t>
            </a:r>
            <a:endParaRPr lang="en-US" sz="3200" b="1" dirty="0">
              <a:solidFill>
                <a:schemeClr val="accent1"/>
              </a:solidFill>
              <a:latin typeface="Calisto MT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4800" y="1735991"/>
            <a:ext cx="8458200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Arial" pitchFamily="34" charset="0"/>
              <a:buChar char="•"/>
            </a:pPr>
            <a:r>
              <a:rPr lang="en-US" sz="2600" dirty="0" smtClean="0">
                <a:latin typeface="Calisto MT" pitchFamily="18" charset="0"/>
              </a:rPr>
              <a:t>The Company has only one reportable operating segment: Manufacturing and sale of refined sugar and by-products.</a:t>
            </a:r>
          </a:p>
          <a:p>
            <a:pPr algn="just"/>
            <a:endParaRPr lang="en-US" sz="2600" dirty="0" smtClean="0">
              <a:latin typeface="Calisto MT" pitchFamily="18" charset="0"/>
            </a:endParaRPr>
          </a:p>
          <a:p>
            <a:pPr marL="457200" indent="-457200" algn="just">
              <a:buFont typeface="Arial" pitchFamily="34" charset="0"/>
              <a:buChar char="•"/>
            </a:pPr>
            <a:r>
              <a:rPr lang="en-US" sz="2600" dirty="0" smtClean="0">
                <a:latin typeface="Calisto MT" pitchFamily="18" charset="0"/>
              </a:rPr>
              <a:t>No separate geographical or other segments.</a:t>
            </a:r>
          </a:p>
          <a:p>
            <a:pPr algn="just"/>
            <a:endParaRPr lang="en-US" sz="2600" dirty="0" smtClean="0">
              <a:latin typeface="Calisto MT" pitchFamily="18" charset="0"/>
            </a:endParaRPr>
          </a:p>
          <a:p>
            <a:pPr marL="457200" indent="-457200" algn="just">
              <a:buFont typeface="Arial" pitchFamily="34" charset="0"/>
              <a:buChar char="•"/>
            </a:pPr>
            <a:r>
              <a:rPr lang="en-US" sz="2600" dirty="0" smtClean="0">
                <a:latin typeface="Calisto MT" pitchFamily="18" charset="0"/>
              </a:rPr>
              <a:t>All revenue, assets and liabilities relate to this single segment.</a:t>
            </a:r>
            <a:endParaRPr lang="en-US" sz="2600" dirty="0">
              <a:latin typeface="Calisto M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2957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chemeClr val="accent1"/>
                </a:solidFill>
                <a:latin typeface="Calisto MT" pitchFamily="18" charset="0"/>
              </a:rPr>
              <a:t>MATERIAL VARIATIONS ANALYSIS</a:t>
            </a:r>
            <a:endParaRPr lang="en-US" sz="3200" b="1" dirty="0">
              <a:solidFill>
                <a:schemeClr val="accent1"/>
              </a:solidFill>
              <a:latin typeface="Calisto MT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4800" y="1505664"/>
            <a:ext cx="8610600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smtClean="0">
                <a:effectLst/>
                <a:latin typeface="Calisto MT" pitchFamily="18" charset="0"/>
              </a:rPr>
              <a:t>Major reasons for variations in FY2025 </a:t>
            </a:r>
            <a:r>
              <a:rPr lang="en-US" sz="2400" b="1" dirty="0" err="1" smtClean="0">
                <a:effectLst/>
                <a:latin typeface="Calisto MT" pitchFamily="18" charset="0"/>
              </a:rPr>
              <a:t>vs</a:t>
            </a:r>
            <a:r>
              <a:rPr lang="en-US" sz="2400" b="1" dirty="0" smtClean="0">
                <a:effectLst/>
                <a:latin typeface="Calisto MT" pitchFamily="18" charset="0"/>
              </a:rPr>
              <a:t> FY2024:</a:t>
            </a:r>
            <a:endParaRPr lang="en-US" sz="2400" dirty="0" smtClean="0">
              <a:effectLst/>
              <a:latin typeface="Calisto MT" pitchFamily="18" charset="0"/>
            </a:endParaRPr>
          </a:p>
          <a:p>
            <a:endParaRPr lang="en-US" sz="1100" b="1" dirty="0" smtClean="0">
              <a:latin typeface="Calisto MT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2300" b="1" dirty="0" smtClean="0">
                <a:latin typeface="Calisto MT" pitchFamily="18" charset="0"/>
              </a:rPr>
              <a:t>Sales resumption</a:t>
            </a:r>
            <a:r>
              <a:rPr lang="en-US" sz="2300" dirty="0" smtClean="0">
                <a:latin typeface="Calisto MT" pitchFamily="18" charset="0"/>
              </a:rPr>
              <a:t> after zero sales in FY2024, but only 23 days operation.</a:t>
            </a:r>
          </a:p>
          <a:p>
            <a:pPr marL="342900" indent="-342900">
              <a:buFont typeface="+mj-lt"/>
              <a:buAutoNum type="arabicPeriod"/>
            </a:pPr>
            <a:endParaRPr lang="en-US" sz="2300" b="1" dirty="0" smtClean="0">
              <a:latin typeface="Calisto MT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2300" b="1" dirty="0" smtClean="0">
                <a:latin typeface="Calisto MT" pitchFamily="18" charset="0"/>
              </a:rPr>
              <a:t>High cost of sugarcane</a:t>
            </a:r>
            <a:r>
              <a:rPr lang="en-US" sz="2300" dirty="0" smtClean="0">
                <a:latin typeface="Calisto MT" pitchFamily="18" charset="0"/>
              </a:rPr>
              <a:t> – purchased up to </a:t>
            </a:r>
            <a:r>
              <a:rPr lang="en-US" sz="2300" b="1" dirty="0" smtClean="0">
                <a:latin typeface="Calisto MT" pitchFamily="18" charset="0"/>
              </a:rPr>
              <a:t>Rs. 517/</a:t>
            </a:r>
            <a:r>
              <a:rPr lang="en-US" sz="2300" b="1" dirty="0" err="1" smtClean="0">
                <a:latin typeface="Calisto MT" pitchFamily="18" charset="0"/>
              </a:rPr>
              <a:t>Maund</a:t>
            </a:r>
            <a:r>
              <a:rPr lang="en-US" sz="2300" dirty="0" smtClean="0">
                <a:latin typeface="Calisto MT" pitchFamily="18" charset="0"/>
              </a:rPr>
              <a:t> </a:t>
            </a:r>
            <a:r>
              <a:rPr lang="en-US" sz="2300" dirty="0" err="1" smtClean="0">
                <a:latin typeface="Calisto MT" pitchFamily="18" charset="0"/>
              </a:rPr>
              <a:t>vs</a:t>
            </a:r>
            <a:r>
              <a:rPr lang="en-US" sz="2300" dirty="0" smtClean="0">
                <a:latin typeface="Calisto MT" pitchFamily="18" charset="0"/>
              </a:rPr>
              <a:t> Government support price Rs. 425/</a:t>
            </a:r>
            <a:r>
              <a:rPr lang="en-US" sz="2300" dirty="0" err="1" smtClean="0">
                <a:latin typeface="Calisto MT" pitchFamily="18" charset="0"/>
              </a:rPr>
              <a:t>Maund</a:t>
            </a:r>
            <a:r>
              <a:rPr lang="en-US" sz="2300" dirty="0" smtClean="0">
                <a:latin typeface="Calisto MT" pitchFamily="18" charset="0"/>
              </a:rPr>
              <a:t>.</a:t>
            </a:r>
          </a:p>
          <a:p>
            <a:pPr marL="342900" indent="-342900">
              <a:buFont typeface="+mj-lt"/>
              <a:buAutoNum type="arabicPeriod"/>
            </a:pPr>
            <a:endParaRPr lang="en-US" sz="2300" b="1" dirty="0" smtClean="0">
              <a:latin typeface="Calisto MT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2300" b="1" dirty="0" smtClean="0">
                <a:latin typeface="Calisto MT" pitchFamily="18" charset="0"/>
              </a:rPr>
              <a:t>Finance cost</a:t>
            </a:r>
            <a:r>
              <a:rPr lang="en-US" sz="2300" dirty="0" smtClean="0">
                <a:latin typeface="Calisto MT" pitchFamily="18" charset="0"/>
              </a:rPr>
              <a:t> decreased by </a:t>
            </a:r>
            <a:r>
              <a:rPr lang="en-US" sz="2300" b="1" dirty="0" smtClean="0">
                <a:latin typeface="Calisto MT" pitchFamily="18" charset="0"/>
              </a:rPr>
              <a:t>23%</a:t>
            </a:r>
            <a:r>
              <a:rPr lang="en-US" sz="2300" dirty="0" smtClean="0">
                <a:latin typeface="Calisto MT" pitchFamily="18" charset="0"/>
              </a:rPr>
              <a:t> due to successful restructuring with Bank Islami Pakistan Ltd.</a:t>
            </a:r>
          </a:p>
          <a:p>
            <a:pPr marL="342900" indent="-342900">
              <a:buFont typeface="+mj-lt"/>
              <a:buAutoNum type="arabicPeriod"/>
            </a:pPr>
            <a:endParaRPr lang="en-US" sz="2300" b="1" dirty="0" smtClean="0">
              <a:latin typeface="Calisto MT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2300" b="1" dirty="0" smtClean="0">
                <a:latin typeface="Calisto MT" pitchFamily="18" charset="0"/>
              </a:rPr>
              <a:t>Taxation</a:t>
            </a:r>
            <a:r>
              <a:rPr lang="en-US" sz="2300" dirty="0" smtClean="0">
                <a:latin typeface="Calisto MT" pitchFamily="18" charset="0"/>
              </a:rPr>
              <a:t> – credit of Rs. 88.1M (deferred tax on losses).</a:t>
            </a:r>
          </a:p>
          <a:p>
            <a:pPr marL="342900" indent="-342900">
              <a:buFont typeface="+mj-lt"/>
              <a:buAutoNum type="arabicPeriod"/>
            </a:pPr>
            <a:endParaRPr lang="en-US" sz="2300" b="1" dirty="0" smtClean="0">
              <a:latin typeface="Calisto MT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2300" b="1" dirty="0" smtClean="0">
                <a:latin typeface="Calisto MT" pitchFamily="18" charset="0"/>
              </a:rPr>
              <a:t>Net loss</a:t>
            </a:r>
            <a:r>
              <a:rPr lang="en-US" sz="2300" dirty="0" smtClean="0">
                <a:latin typeface="Calisto MT" pitchFamily="18" charset="0"/>
              </a:rPr>
              <a:t> increased due to higher per-unit production.</a:t>
            </a:r>
            <a:endParaRPr lang="en-US" sz="2300" dirty="0">
              <a:latin typeface="Calisto M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8930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chemeClr val="accent1"/>
                </a:solidFill>
                <a:latin typeface="Calisto MT" pitchFamily="18" charset="0"/>
              </a:rPr>
              <a:t>KEY BUSINESS RISKS</a:t>
            </a:r>
            <a:endParaRPr lang="en-US" sz="3200" b="1" dirty="0">
              <a:solidFill>
                <a:schemeClr val="accent1"/>
              </a:solidFill>
              <a:latin typeface="Calisto MT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04800" y="1600200"/>
            <a:ext cx="85344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000" b="1" dirty="0" smtClean="0">
                <a:latin typeface="Calisto MT" pitchFamily="18" charset="0"/>
              </a:rPr>
              <a:t>Sugarcane </a:t>
            </a:r>
            <a:r>
              <a:rPr lang="en-US" sz="2000" b="1" dirty="0">
                <a:latin typeface="Calisto MT" pitchFamily="18" charset="0"/>
              </a:rPr>
              <a:t>Availability &amp; Supply Chain </a:t>
            </a:r>
            <a:r>
              <a:rPr lang="en-US" sz="2000" b="1" dirty="0" smtClean="0">
                <a:latin typeface="Calisto MT" pitchFamily="18" charset="0"/>
              </a:rPr>
              <a:t>Risk: </a:t>
            </a:r>
          </a:p>
          <a:p>
            <a:pPr lvl="1" algn="just"/>
            <a:r>
              <a:rPr lang="en-US" sz="2000" dirty="0" smtClean="0">
                <a:latin typeface="Calisto MT" pitchFamily="18" charset="0"/>
              </a:rPr>
              <a:t>Sugarcane </a:t>
            </a:r>
            <a:r>
              <a:rPr lang="en-US" sz="2000" dirty="0">
                <a:latin typeface="Calisto MT" pitchFamily="18" charset="0"/>
              </a:rPr>
              <a:t>accounts for the vast majority of a </a:t>
            </a:r>
            <a:r>
              <a:rPr lang="en-US" sz="2000" dirty="0" smtClean="0">
                <a:latin typeface="Calisto MT" pitchFamily="18" charset="0"/>
              </a:rPr>
              <a:t>mill’s operating </a:t>
            </a:r>
            <a:r>
              <a:rPr lang="en-US" sz="2000" dirty="0">
                <a:latin typeface="Calisto MT" pitchFamily="18" charset="0"/>
              </a:rPr>
              <a:t>costs; any disruption in its timely and quality </a:t>
            </a:r>
            <a:r>
              <a:rPr lang="en-US" sz="2000" dirty="0" smtClean="0">
                <a:latin typeface="Calisto MT" pitchFamily="18" charset="0"/>
              </a:rPr>
              <a:t>supply </a:t>
            </a:r>
            <a:r>
              <a:rPr lang="en-US" sz="2000" dirty="0">
                <a:latin typeface="Calisto MT" pitchFamily="18" charset="0"/>
              </a:rPr>
              <a:t>directly impacts profitability. </a:t>
            </a:r>
            <a:endParaRPr lang="en-US" sz="2000" dirty="0" smtClean="0">
              <a:latin typeface="Calisto MT" pitchFamily="18" charset="0"/>
            </a:endParaRPr>
          </a:p>
          <a:p>
            <a:pPr marL="457200" indent="-457200">
              <a:buFont typeface="+mj-lt"/>
              <a:buAutoNum type="arabicPeriod"/>
            </a:pPr>
            <a:endParaRPr lang="en-US" sz="2000" dirty="0">
              <a:latin typeface="Calisto MT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en-US" sz="2000" b="1" dirty="0" smtClean="0">
                <a:latin typeface="Calisto MT" pitchFamily="18" charset="0"/>
              </a:rPr>
              <a:t>Regulatory </a:t>
            </a:r>
            <a:r>
              <a:rPr lang="en-US" sz="2000" b="1" dirty="0">
                <a:latin typeface="Calisto MT" pitchFamily="18" charset="0"/>
              </a:rPr>
              <a:t>&amp; Pricing Control </a:t>
            </a:r>
            <a:r>
              <a:rPr lang="en-US" sz="2000" b="1" dirty="0" smtClean="0">
                <a:latin typeface="Calisto MT" pitchFamily="18" charset="0"/>
              </a:rPr>
              <a:t>Risk:</a:t>
            </a:r>
          </a:p>
          <a:p>
            <a:pPr lvl="1" algn="just"/>
            <a:r>
              <a:rPr lang="en-US" sz="2000" dirty="0" smtClean="0">
                <a:latin typeface="Calisto MT" pitchFamily="18" charset="0"/>
              </a:rPr>
              <a:t>The </a:t>
            </a:r>
            <a:r>
              <a:rPr lang="en-US" sz="2000" dirty="0">
                <a:latin typeface="Calisto MT" pitchFamily="18" charset="0"/>
              </a:rPr>
              <a:t>sugar industry is one of the most heavily regulated sectors, subject to overlapping federal and provincial laws that can squeeze margins. </a:t>
            </a:r>
            <a:endParaRPr lang="en-US" sz="2000" dirty="0" smtClean="0">
              <a:latin typeface="Calisto MT" pitchFamily="18" charset="0"/>
            </a:endParaRPr>
          </a:p>
          <a:p>
            <a:pPr lvl="1" algn="just"/>
            <a:endParaRPr lang="en-US" sz="2000" dirty="0">
              <a:latin typeface="Calisto MT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2000" b="1" dirty="0" smtClean="0">
                <a:latin typeface="Calisto MT" pitchFamily="18" charset="0"/>
              </a:rPr>
              <a:t>  Liquidity </a:t>
            </a:r>
            <a:r>
              <a:rPr lang="en-US" sz="2000" b="1" dirty="0">
                <a:latin typeface="Calisto MT" pitchFamily="18" charset="0"/>
              </a:rPr>
              <a:t>Constraints &amp; Financing Risk</a:t>
            </a:r>
          </a:p>
          <a:p>
            <a:pPr lvl="1" algn="just"/>
            <a:r>
              <a:rPr lang="en-US" sz="2000" dirty="0">
                <a:latin typeface="Calisto MT" pitchFamily="18" charset="0"/>
              </a:rPr>
              <a:t>The seasonal nature of the industry requires massive upfront capital, making mills highly sensitive to credit market shifts. </a:t>
            </a:r>
            <a:endParaRPr lang="en-US" sz="2000" dirty="0" smtClean="0">
              <a:latin typeface="Calisto MT" pitchFamily="18" charset="0"/>
            </a:endParaRPr>
          </a:p>
          <a:p>
            <a:pPr lvl="1"/>
            <a:endParaRPr lang="en-US" sz="2000" dirty="0">
              <a:latin typeface="Calisto MT" pitchFamily="18" charset="0"/>
            </a:endParaRPr>
          </a:p>
          <a:p>
            <a:pPr marL="342900" indent="-342900">
              <a:buFont typeface="+mj-lt"/>
              <a:buAutoNum type="arabicPeriod"/>
            </a:pPr>
            <a:r>
              <a:rPr lang="en-US" sz="2000" b="1" dirty="0" smtClean="0">
                <a:latin typeface="Calisto MT" pitchFamily="18" charset="0"/>
              </a:rPr>
              <a:t>  Climate </a:t>
            </a:r>
            <a:r>
              <a:rPr lang="en-US" sz="2000" b="1" dirty="0">
                <a:latin typeface="Calisto MT" pitchFamily="18" charset="0"/>
              </a:rPr>
              <a:t>&amp; Agricultural Risk</a:t>
            </a:r>
          </a:p>
          <a:p>
            <a:pPr lvl="1" algn="just"/>
            <a:r>
              <a:rPr lang="en-US" sz="2000" dirty="0">
                <a:latin typeface="Calisto MT" pitchFamily="18" charset="0"/>
              </a:rPr>
              <a:t>As an agro-based industry, sugar mills are on the front lines of environmental degradation and extreme weather. </a:t>
            </a:r>
          </a:p>
        </p:txBody>
      </p:sp>
    </p:spTree>
    <p:extLst>
      <p:ext uri="{BB962C8B-B14F-4D97-AF65-F5344CB8AC3E}">
        <p14:creationId xmlns:p14="http://schemas.microsoft.com/office/powerpoint/2010/main" val="881986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chemeClr val="accent1"/>
                </a:solidFill>
                <a:latin typeface="Calisto MT" pitchFamily="18" charset="0"/>
              </a:rPr>
              <a:t>FUTURE OUTLOOK 2025–26</a:t>
            </a:r>
            <a:endParaRPr lang="en-US" sz="3200" b="1" dirty="0">
              <a:solidFill>
                <a:schemeClr val="accent1"/>
              </a:solidFill>
              <a:latin typeface="Calisto MT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09600" y="1676400"/>
            <a:ext cx="79248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sz="2400" dirty="0" smtClean="0">
                <a:latin typeface="Calisto MT" pitchFamily="18" charset="0"/>
              </a:rPr>
              <a:t>Estimated sugarcane crush: </a:t>
            </a:r>
            <a:r>
              <a:rPr lang="en-US" sz="2400" b="1" dirty="0" smtClean="0">
                <a:latin typeface="Calisto MT" pitchFamily="18" charset="0"/>
              </a:rPr>
              <a:t>120,000 MT</a:t>
            </a:r>
            <a:r>
              <a:rPr lang="en-US" sz="2400" dirty="0" smtClean="0">
                <a:latin typeface="Calisto MT" pitchFamily="18" charset="0"/>
              </a:rPr>
              <a:t> for upcoming season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n-US" sz="2400" dirty="0" smtClean="0">
                <a:latin typeface="Calisto MT" pitchFamily="18" charset="0"/>
              </a:rPr>
              <a:t>Monthly crushing capacity: </a:t>
            </a:r>
            <a:r>
              <a:rPr lang="en-US" sz="2400" b="1" dirty="0" smtClean="0">
                <a:latin typeface="Calisto MT" pitchFamily="18" charset="0"/>
              </a:rPr>
              <a:t>165,000 MT</a:t>
            </a:r>
            <a:endParaRPr lang="en-US" sz="2400" dirty="0" smtClean="0">
              <a:latin typeface="Calisto MT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en-US" sz="2400" dirty="0" smtClean="0">
                <a:latin typeface="Calisto MT" pitchFamily="18" charset="0"/>
              </a:rPr>
              <a:t>Focus areas: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en-US" sz="2400" dirty="0" smtClean="0">
                <a:latin typeface="Calisto MT" pitchFamily="18" charset="0"/>
              </a:rPr>
              <a:t>Maximize cane procurement from local &amp; distant areas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en-US" sz="2400" dirty="0" smtClean="0">
                <a:latin typeface="Calisto MT" pitchFamily="18" charset="0"/>
              </a:rPr>
              <a:t>Operational efficiency improvements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en-US" sz="2400" dirty="0" smtClean="0">
                <a:latin typeface="Calisto MT" pitchFamily="18" charset="0"/>
              </a:rPr>
              <a:t>Continue debt restructuring benefits</a:t>
            </a:r>
          </a:p>
          <a:p>
            <a:pPr marL="742950" lvl="1" indent="-285750">
              <a:buFont typeface="Arial" pitchFamily="34" charset="0"/>
              <a:buChar char="•"/>
            </a:pPr>
            <a:r>
              <a:rPr lang="en-US" sz="2400" dirty="0" smtClean="0">
                <a:latin typeface="Calisto MT" pitchFamily="18" charset="0"/>
              </a:rPr>
              <a:t>Explore by-product optimisation</a:t>
            </a:r>
          </a:p>
          <a:p>
            <a:pPr lvl="1"/>
            <a:endParaRPr lang="en-US" sz="2400" dirty="0" smtClean="0">
              <a:latin typeface="Calisto MT" pitchFamily="18" charset="0"/>
            </a:endParaRPr>
          </a:p>
          <a:p>
            <a:pPr algn="just"/>
            <a:r>
              <a:rPr lang="en-US" sz="2400" b="1" dirty="0" smtClean="0">
                <a:effectLst/>
                <a:latin typeface="Calisto MT" pitchFamily="18" charset="0"/>
              </a:rPr>
              <a:t>Management remains committed to turning around operations with sponsor support.</a:t>
            </a:r>
            <a:endParaRPr lang="en-US" sz="2400" dirty="0">
              <a:effectLst/>
              <a:latin typeface="Calisto M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0664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chemeClr val="accent1"/>
                </a:solidFill>
                <a:latin typeface="Calisto MT" pitchFamily="18" charset="0"/>
              </a:rPr>
              <a:t>INVESTOR Q&amp;A</a:t>
            </a:r>
            <a:endParaRPr lang="en-US" sz="3200" b="1" dirty="0">
              <a:solidFill>
                <a:schemeClr val="accent1"/>
              </a:solidFill>
              <a:latin typeface="Calisto MT" pitchFamily="18" charset="0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228601" y="1394937"/>
            <a:ext cx="8534400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sto MT" pitchFamily="18" charset="0"/>
              <a:cs typeface="Arial" charset="0"/>
            </a:endParaRPr>
          </a:p>
          <a:p>
            <a:pPr marL="457200" marR="0" lvl="0" indent="-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sto MT" pitchFamily="18" charset="0"/>
                <a:cs typeface="Arial" charset="0"/>
              </a:rPr>
              <a:t>Participants may raise questions during the session via chat / voice (hybrid mode). </a:t>
            </a:r>
          </a:p>
          <a:p>
            <a:pPr marR="0" lvl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sto MT" pitchFamily="18" charset="0"/>
              <a:cs typeface="Arial" charset="0"/>
            </a:endParaRPr>
          </a:p>
          <a:p>
            <a:pPr marL="457200" marR="0" lvl="0" indent="-4572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sto MT" pitchFamily="18" charset="0"/>
                <a:cs typeface="Arial" charset="0"/>
              </a:rPr>
              <a:t>All pre-submitted questions from investors will be answered live. </a:t>
            </a:r>
          </a:p>
        </p:txBody>
      </p:sp>
    </p:spTree>
    <p:extLst>
      <p:ext uri="{BB962C8B-B14F-4D97-AF65-F5344CB8AC3E}">
        <p14:creationId xmlns:p14="http://schemas.microsoft.com/office/powerpoint/2010/main" val="232362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12761" y="1981200"/>
            <a:ext cx="83820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effectLst/>
                <a:latin typeface="Calisto MT" pitchFamily="18" charset="0"/>
              </a:rPr>
              <a:t>We look forward to your continued support.</a:t>
            </a:r>
          </a:p>
          <a:p>
            <a:endParaRPr lang="en-US" sz="2400" dirty="0" smtClean="0">
              <a:effectLst/>
              <a:latin typeface="Calisto MT" pitchFamily="18" charset="0"/>
            </a:endParaRPr>
          </a:p>
          <a:p>
            <a:r>
              <a:rPr lang="en-US" sz="2400" b="1" dirty="0" smtClean="0">
                <a:effectLst/>
                <a:latin typeface="Calisto MT" pitchFamily="18" charset="0"/>
              </a:rPr>
              <a:t>Contact:</a:t>
            </a:r>
            <a:r>
              <a:rPr lang="en-US" sz="2400" dirty="0" smtClean="0">
                <a:effectLst/>
                <a:latin typeface="Calisto MT" pitchFamily="18" charset="0"/>
              </a:rPr>
              <a:t> Mr. Saleem Abbas – Company Secretary </a:t>
            </a:r>
          </a:p>
          <a:p>
            <a:r>
              <a:rPr lang="en-US" sz="2400" dirty="0" smtClean="0">
                <a:effectLst/>
                <a:latin typeface="Calisto MT" pitchFamily="18" charset="0"/>
              </a:rPr>
              <a:t>Email: </a:t>
            </a:r>
            <a:r>
              <a:rPr lang="en-US" sz="2400" dirty="0" smtClean="0">
                <a:effectLst/>
                <a:latin typeface="Calisto MT" pitchFamily="18" charset="0"/>
                <a:hlinkClick r:id="rId2"/>
              </a:rPr>
              <a:t>saleem.magsi@maccagroup.com</a:t>
            </a:r>
            <a:endParaRPr lang="en-US" sz="2400" dirty="0" smtClean="0">
              <a:effectLst/>
              <a:latin typeface="Calisto MT" pitchFamily="18" charset="0"/>
            </a:endParaRPr>
          </a:p>
          <a:p>
            <a:r>
              <a:rPr lang="en-US" sz="2400" dirty="0" smtClean="0">
                <a:effectLst/>
                <a:latin typeface="Calisto MT" pitchFamily="18" charset="0"/>
              </a:rPr>
              <a:t>Tel: +92 42 36834016-18</a:t>
            </a:r>
            <a:endParaRPr lang="en-US" sz="2400" dirty="0">
              <a:effectLst/>
              <a:latin typeface="Calisto MT" pitchFamily="18" charset="0"/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chemeClr val="accent1"/>
                </a:solidFill>
                <a:latin typeface="Calisto MT" pitchFamily="18" charset="0"/>
              </a:rPr>
              <a:t>THANK YOU</a:t>
            </a:r>
            <a:endParaRPr lang="en-US" sz="3200" b="1" dirty="0">
              <a:solidFill>
                <a:schemeClr val="accent1"/>
              </a:solidFill>
              <a:latin typeface="Calisto MT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6530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169</TotalTime>
  <Words>781</Words>
  <Application>Microsoft Office PowerPoint</Application>
  <PresentationFormat>On-screen Show (4:3)</PresentationFormat>
  <Paragraphs>119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Civic</vt:lpstr>
      <vt:lpstr>        ABDULLAH SHAH GHAZI SUGAR MILLS LIMITED</vt:lpstr>
      <vt:lpstr>CONTENTS</vt:lpstr>
      <vt:lpstr>COMPANY OVERVIEW</vt:lpstr>
      <vt:lpstr>GENERAL INFORMATION  (Pakistan Sugar Industry:  2024-2025 Snapshot)</vt:lpstr>
      <vt:lpstr>PowerPoint Presentation</vt:lpstr>
      <vt:lpstr>OPERATIONAL DATA</vt:lpstr>
      <vt:lpstr>OPERATIONAL DATA</vt:lpstr>
      <vt:lpstr>FINANCIAL HIGHLIGHTS</vt:lpstr>
      <vt:lpstr>FINANCIAL HIGHLIGHTS</vt:lpstr>
      <vt:lpstr>KEY REVENUE DRIVERS</vt:lpstr>
      <vt:lpstr>SEGMENT REPORTING (IFRS 8)</vt:lpstr>
      <vt:lpstr>MATERIAL VARIATIONS ANALYSIS</vt:lpstr>
      <vt:lpstr>KEY BUSINESS RISKS</vt:lpstr>
      <vt:lpstr>FUTURE OUTLOOK 2025–26</vt:lpstr>
      <vt:lpstr>INVESTOR Q&amp;A</vt:lpstr>
      <vt:lpstr>THANK YOU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ABDULLAH SHAH GHAZI SUGAR MILLS LIMITED</dc:title>
  <dc:creator>Windows User</dc:creator>
  <cp:lastModifiedBy>Windows User</cp:lastModifiedBy>
  <cp:revision>26</cp:revision>
  <dcterms:created xsi:type="dcterms:W3CDTF">2026-02-26T17:06:34Z</dcterms:created>
  <dcterms:modified xsi:type="dcterms:W3CDTF">2026-02-26T19:55:56Z</dcterms:modified>
</cp:coreProperties>
</file>